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Default Extension="pict" ContentType="image/pi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vml" ContentType="application/vnd.openxmlformats-officedocument.vmlDrawin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40"/>
  </p:notesMasterIdLst>
  <p:sldIdLst>
    <p:sldId id="263" r:id="rId2"/>
    <p:sldId id="367" r:id="rId3"/>
    <p:sldId id="365" r:id="rId4"/>
    <p:sldId id="264" r:id="rId5"/>
    <p:sldId id="279" r:id="rId6"/>
    <p:sldId id="402" r:id="rId7"/>
    <p:sldId id="397" r:id="rId8"/>
    <p:sldId id="400" r:id="rId9"/>
    <p:sldId id="401" r:id="rId10"/>
    <p:sldId id="337" r:id="rId11"/>
    <p:sldId id="338" r:id="rId12"/>
    <p:sldId id="339" r:id="rId13"/>
    <p:sldId id="373" r:id="rId14"/>
    <p:sldId id="410" r:id="rId15"/>
    <p:sldId id="411" r:id="rId16"/>
    <p:sldId id="333" r:id="rId17"/>
    <p:sldId id="405" r:id="rId18"/>
    <p:sldId id="406" r:id="rId19"/>
    <p:sldId id="408" r:id="rId20"/>
    <p:sldId id="409" r:id="rId21"/>
    <p:sldId id="418" r:id="rId22"/>
    <p:sldId id="419" r:id="rId23"/>
    <p:sldId id="374" r:id="rId24"/>
    <p:sldId id="375" r:id="rId25"/>
    <p:sldId id="376" r:id="rId26"/>
    <p:sldId id="377" r:id="rId27"/>
    <p:sldId id="378" r:id="rId28"/>
    <p:sldId id="417" r:id="rId29"/>
    <p:sldId id="316" r:id="rId30"/>
    <p:sldId id="332" r:id="rId31"/>
    <p:sldId id="412" r:id="rId32"/>
    <p:sldId id="414" r:id="rId33"/>
    <p:sldId id="413" r:id="rId34"/>
    <p:sldId id="415" r:id="rId35"/>
    <p:sldId id="416" r:id="rId36"/>
    <p:sldId id="317" r:id="rId37"/>
    <p:sldId id="403" r:id="rId38"/>
    <p:sldId id="404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4067" autoAdjust="0"/>
    <p:restoredTop sz="94569" autoAdjust="0"/>
  </p:normalViewPr>
  <p:slideViewPr>
    <p:cSldViewPr snapToGrid="0" snapToObjects="1">
      <p:cViewPr varScale="1">
        <p:scale>
          <a:sx n="104" d="100"/>
          <a:sy n="104" d="100"/>
        </p:scale>
        <p:origin x="-76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tableStyles" Target="tableStyle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presProps" Target="presProps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4" Type="http://schemas.openxmlformats.org/officeDocument/2006/relationships/theme" Target="theme/theme1.xml"/><Relationship Id="rId41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9B077-E022-704C-89B8-B14CC3E8810E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B983D-89D1-FC43-9F51-2436FD59BD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85C-009C-EA44-9172-91F3F2A7A10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31374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85C-009C-EA44-9172-91F3F2A7A10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72458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85C-009C-EA44-9172-91F3F2A7A10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30768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85C-009C-EA44-9172-91F3F2A7A10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16607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85C-009C-EA44-9172-91F3F2A7A10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86047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85C-009C-EA44-9172-91F3F2A7A10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62965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85C-009C-EA44-9172-91F3F2A7A10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25916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85C-009C-EA44-9172-91F3F2A7A10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80701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85C-009C-EA44-9172-91F3F2A7A10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34694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85C-009C-EA44-9172-91F3F2A7A10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56966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85C-009C-EA44-9172-91F3F2A7A10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49011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5985C-009C-EA44-9172-91F3F2A7A10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90815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Macintosh%20HD:Users:bohne:Downloads:Fakebook%20Adlia%20Stevenson.docx!OLE_LINK1" TargetMode="External"/><Relationship Id="rId1" Type="http://schemas.openxmlformats.org/officeDocument/2006/relationships/vmlDrawing" Target="../drawings/vmlDrawing1.v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coe.nevada.edu/ckeeler/lessonplantemplates/hunter.html" TargetMode="External"/><Relationship Id="rId3" Type="http://schemas.openxmlformats.org/officeDocument/2006/relationships/hyperlink" Target="http://www.lessonplans4teachers.com/PDF/individuallesson.PDF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???" TargetMode="External"/><Relationship Id="rId1" Type="http://schemas.openxmlformats.org/officeDocument/2006/relationships/vmlDrawing" Target="../drawings/vmlDrawing2.v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???" TargetMode="External"/><Relationship Id="rId1" Type="http://schemas.openxmlformats.org/officeDocument/2006/relationships/vmlDrawing" Target="../drawings/vmlDrawing3.v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cts.nesinc.com/PDFs/IL_field175_SG.pdf" TargetMode="External"/><Relationship Id="rId3" Type="http://schemas.openxmlformats.org/officeDocument/2006/relationships/hyperlink" Target="http://www.icts.nesinc.com/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rails-9.org/index.php?page=home" TargetMode="External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hyperlink" Target="http://www.morainevalley.edu/infolitsummit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Information </a:t>
            </a:r>
            <a:r>
              <a:rPr lang="en-US" dirty="0"/>
              <a:t>Literacy Instruction for School Libraries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C&amp;I 445</a:t>
            </a:r>
          </a:p>
          <a:p>
            <a:r>
              <a:rPr lang="en-US" dirty="0" smtClean="0"/>
              <a:t>February 27, 2012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78152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Literacy Lesson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726540"/>
            <a:ext cx="8686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Information Problem-Solving Lesson (25%) Develop or adapt a lesson or unit incorporating an information processing step or steps. Use models such as the Big6™/Super3™, I-Search, Independent Investigation Model or others. Prepare an assignment that would be distributed to students and that relates to your lesson. Create a PowerPoint presentation to either demonstrate your lesson to your classmates. Besides the PowerPoint you will hand in a copy of your lesson and any handouts, Power Point slides etc. Be sure to include all the components below in your lesson plan. If using the Super3™ model combine the components that fall under the categories of plan, do, and review. Check the Big6™ web site for more detailed questions to ask. </a:t>
            </a:r>
            <a:r>
              <a:rPr lang="en-US" b="1" dirty="0" smtClean="0"/>
              <a:t>	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Literacy 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Introduction: Explain the background of this assignment. Is it one you have used before? One you would like to implement? 10 	</a:t>
            </a:r>
          </a:p>
          <a:p>
            <a:r>
              <a:rPr lang="en-US" dirty="0" smtClean="0"/>
              <a:t>Creativity: 	Unique and creative ideas are presented. An enjoyable and meaningful lesson is created. 10 	</a:t>
            </a:r>
          </a:p>
          <a:p>
            <a:r>
              <a:rPr lang="en-US" dirty="0" smtClean="0"/>
              <a:t>Objectives: Objectives cover content, information skills, and technology. 15 	</a:t>
            </a:r>
          </a:p>
          <a:p>
            <a:r>
              <a:rPr lang="en-US" dirty="0" smtClean="0"/>
              <a:t>Standards: Standards that apply to this lesson are provided. This could include Common Core Standards, 21st Century Learner, and I-SAIL. 5 	</a:t>
            </a:r>
          </a:p>
          <a:p>
            <a:r>
              <a:rPr lang="en-US" dirty="0" smtClean="0"/>
              <a:t>Information Problem: A valuable information problem is addressed that relates to curriculum. 10 	</a:t>
            </a:r>
          </a:p>
          <a:p>
            <a:r>
              <a:rPr lang="en-US" dirty="0" smtClean="0"/>
              <a:t>Evaluation: An explanation of how you will assess student proficiency of objectives is given. How will students judge their effectiveness and efficiency? 	15 	</a:t>
            </a:r>
          </a:p>
          <a:p>
            <a:r>
              <a:rPr lang="en-US" dirty="0" smtClean="0"/>
              <a:t>Handouts, worksheets, or activities: Student assignments are provided. All handouts, worksheets, or explanations of physical activities students will engage in are provided. 25 	</a:t>
            </a:r>
          </a:p>
          <a:p>
            <a:r>
              <a:rPr lang="en-US" dirty="0" smtClean="0"/>
              <a:t>Presentation: Effective communication was used to convey the ideas of this assignment. Interesting to class. 10 	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Literacy 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Hand in 2 things</a:t>
            </a:r>
          </a:p>
          <a:p>
            <a:r>
              <a:rPr lang="en-US" dirty="0" smtClean="0"/>
              <a:t>1-3 Power Point </a:t>
            </a:r>
            <a:r>
              <a:rPr lang="en-US" dirty="0" err="1" smtClean="0"/>
              <a:t>Slide(s</a:t>
            </a:r>
            <a:r>
              <a:rPr lang="en-US" dirty="0" smtClean="0"/>
              <a:t>) to provide overview of project</a:t>
            </a:r>
          </a:p>
          <a:p>
            <a:r>
              <a:rPr lang="en-US" dirty="0" smtClean="0"/>
              <a:t>1 Word Document with </a:t>
            </a:r>
          </a:p>
          <a:p>
            <a:pPr lvl="2"/>
            <a:r>
              <a:rPr lang="en-US" dirty="0" smtClean="0"/>
              <a:t>Introduction</a:t>
            </a:r>
          </a:p>
          <a:p>
            <a:pPr lvl="2"/>
            <a:r>
              <a:rPr lang="en-US" dirty="0" smtClean="0"/>
              <a:t>Information Problem/Objectives</a:t>
            </a:r>
          </a:p>
          <a:p>
            <a:pPr lvl="2"/>
            <a:r>
              <a:rPr lang="en-US" dirty="0" smtClean="0"/>
              <a:t>Standards (Cut &amp; Paste)</a:t>
            </a:r>
          </a:p>
          <a:p>
            <a:pPr lvl="2"/>
            <a:r>
              <a:rPr lang="en-US" dirty="0" smtClean="0"/>
              <a:t>Evaluation</a:t>
            </a:r>
          </a:p>
          <a:p>
            <a:pPr lvl="2"/>
            <a:r>
              <a:rPr lang="en-US" dirty="0" smtClean="0"/>
              <a:t>Handouts, Activities,  Worksheets as Addendum 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Curriculum Built Not to Last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students determine their own information needs?  </a:t>
            </a:r>
          </a:p>
          <a:p>
            <a:r>
              <a:rPr lang="en-US" dirty="0" smtClean="0"/>
              <a:t>What can teachers do to guide them?</a:t>
            </a:r>
          </a:p>
          <a:p>
            <a:r>
              <a:rPr lang="en-US" dirty="0" smtClean="0"/>
              <a:t>How do we design research topics so that students will find them interesting?</a:t>
            </a:r>
          </a:p>
          <a:p>
            <a:r>
              <a:rPr lang="en-US" dirty="0" smtClean="0"/>
              <a:t>Grade level information literacy meetings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ICT &amp; Big6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 Eisenberg, Johnson, Berkowitz advocating for?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Respond in Chat or Raise your hand to share.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ICT &amp; Big6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would  Eisenberg, Johnson, Berkowitz not want to see?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Respond in Chat or Raise your hand to share.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05834" y="197818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Look at some Lessons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Penguins</a:t>
            </a:r>
          </a:p>
          <a:p>
            <a:r>
              <a:rPr lang="en-US" dirty="0" smtClean="0"/>
              <a:t>Triangle Web</a:t>
            </a:r>
          </a:p>
          <a:p>
            <a:r>
              <a:rPr lang="en-US" dirty="0" smtClean="0"/>
              <a:t>Keyword Search</a:t>
            </a:r>
          </a:p>
          <a:p>
            <a:r>
              <a:rPr lang="en-US" dirty="0" smtClean="0"/>
              <a:t>Biography Project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Penguin Facts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0663" y="1587429"/>
            <a:ext cx="6391969" cy="458491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Penguin Graphing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 t="14400" r="20000" b="5600"/>
          <a:stretch>
            <a:fillRect/>
          </a:stretch>
        </p:blipFill>
        <p:spPr bwMode="auto">
          <a:xfrm>
            <a:off x="1600199" y="1417638"/>
            <a:ext cx="5959247" cy="3660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Triangles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774" y="598310"/>
            <a:ext cx="4779656" cy="553160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Hello Everyone!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61423" y="4761022"/>
            <a:ext cx="451590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en-US" sz="1400" b="1" dirty="0" smtClean="0">
                <a:latin typeface="Arabic Typesetting" pitchFamily="66" charset="-78"/>
                <a:cs typeface="Arabic Typesetting" pitchFamily="66" charset="-78"/>
              </a:rPr>
              <a:t>Every class, please check your audio: Tools&gt;audio&gt;audio set up wizard</a:t>
            </a:r>
            <a:br>
              <a:rPr lang="en-US" sz="1400" b="1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en-US" sz="1400" b="1" dirty="0" smtClean="0">
                <a:solidFill>
                  <a:srgbClr val="00B050"/>
                </a:solidFill>
                <a:latin typeface="Arabic Typesetting" pitchFamily="66" charset="-78"/>
                <a:cs typeface="Arabic Typesetting" pitchFamily="66" charset="-78"/>
              </a:rPr>
              <a:t>Green Check Good</a:t>
            </a:r>
            <a:r>
              <a:rPr lang="en-US" sz="1400" b="1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sz="1400" b="1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en-US" sz="14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Red X-can’t hear </a:t>
            </a:r>
            <a:r>
              <a:rPr lang="en-US" sz="1400" b="1" dirty="0" smtClean="0">
                <a:latin typeface="Arabic Typesetting" pitchFamily="66" charset="-78"/>
                <a:cs typeface="Arabic Typesetting" pitchFamily="66" charset="-78"/>
              </a:rPr>
              <a:t>	</a:t>
            </a:r>
            <a:br>
              <a:rPr lang="en-US" sz="1400" b="1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en-US" sz="1400" b="1" dirty="0" smtClean="0">
                <a:latin typeface="Arabic Typesetting" pitchFamily="66" charset="-78"/>
                <a:cs typeface="Arabic Typesetting" pitchFamily="66" charset="-78"/>
              </a:rPr>
              <a:t>(</a:t>
            </a:r>
            <a:r>
              <a:rPr lang="en-US" sz="14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contact tech support and be ready to use telephony</a:t>
            </a:r>
            <a:r>
              <a:rPr lang="en-US" sz="1400" b="1" dirty="0" smtClean="0">
                <a:latin typeface="Arabic Typesetting" pitchFamily="66" charset="-78"/>
                <a:cs typeface="Arabic Typesetting" pitchFamily="66" charset="-78"/>
              </a:rPr>
              <a:t>).</a:t>
            </a:r>
            <a:br>
              <a:rPr lang="en-US" sz="1400" b="1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en-US" sz="14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Click on the Telephone icon and follow instructions on the screen.</a:t>
            </a:r>
            <a:endParaRPr lang="en-US" sz="1400" b="1" i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31822" y="11430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“Sometimes the questions are complicated and the answers are simple.”</a:t>
            </a:r>
          </a:p>
          <a:p>
            <a:pPr lvl="8">
              <a:buNone/>
            </a:pPr>
            <a:r>
              <a:rPr lang="en-US" i="1" dirty="0" smtClean="0"/>
              <a:t>Dr. Seuss</a:t>
            </a:r>
            <a:endParaRPr lang="en-US" dirty="0"/>
          </a:p>
        </p:txBody>
      </p:sp>
      <p:pic>
        <p:nvPicPr>
          <p:cNvPr id="6" name="Picture 2" descr="http://images.fanpop.com/images/image_uploads/The-Cat-in-the-Hat-dr--seuss-54085_306_57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0619" y="1774826"/>
            <a:ext cx="2054387" cy="389413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972508" y="3129517"/>
            <a:ext cx="341314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Get ready to tell us your favorite Dr. Seuss title or words of wisdom.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Adlai </a:t>
            </a:r>
            <a:r>
              <a:rPr lang="en-US" dirty="0" err="1" smtClean="0"/>
              <a:t>Fakebook</a:t>
            </a:r>
            <a:endParaRPr lang="en-US" dirty="0"/>
          </a:p>
        </p:txBody>
      </p:sp>
      <p:graphicFrame>
        <p:nvGraphicFramePr>
          <p:cNvPr id="111618" name="Object 2"/>
          <p:cNvGraphicFramePr>
            <a:graphicFrameLocks noChangeAspect="1"/>
          </p:cNvGraphicFramePr>
          <p:nvPr/>
        </p:nvGraphicFramePr>
        <p:xfrm>
          <a:off x="457200" y="1417637"/>
          <a:ext cx="5994400" cy="4956501"/>
        </p:xfrm>
        <a:graphic>
          <a:graphicData uri="http://schemas.openxmlformats.org/presentationml/2006/ole">
            <p:oleObj spid="_x0000_s113666" name="Document" r:id="rId3" imgW="5994400" imgH="6070600" progId="Word.Document.12">
              <p:link updateAutomatic="1"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http://coe.nevada.edu/ckeeler/lessonplantemplates/hunter.html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http://www.lessonplans4teachers.com/PDF/individuallesson.PDF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Lesson Plan Title:</a:t>
            </a:r>
          </a:p>
          <a:p>
            <a:r>
              <a:rPr lang="en-US" dirty="0" smtClean="0"/>
              <a:t>Concept / Topic To Teach:</a:t>
            </a:r>
          </a:p>
          <a:p>
            <a:r>
              <a:rPr lang="en-US" dirty="0" smtClean="0"/>
              <a:t>Standards Addressed:</a:t>
            </a:r>
          </a:p>
          <a:p>
            <a:r>
              <a:rPr lang="en-US" dirty="0" smtClean="0"/>
              <a:t>General </a:t>
            </a:r>
            <a:r>
              <a:rPr lang="en-US" dirty="0" err="1" smtClean="0"/>
              <a:t>Goal(s</a:t>
            </a:r>
            <a:r>
              <a:rPr lang="en-US" dirty="0" smtClean="0"/>
              <a:t>):</a:t>
            </a:r>
          </a:p>
          <a:p>
            <a:r>
              <a:rPr lang="en-US" dirty="0" smtClean="0"/>
              <a:t>Specific Objectives:</a:t>
            </a:r>
          </a:p>
          <a:p>
            <a:r>
              <a:rPr lang="en-US" dirty="0" smtClean="0"/>
              <a:t>Required Materials:</a:t>
            </a:r>
          </a:p>
          <a:p>
            <a:r>
              <a:rPr lang="en-US" dirty="0" smtClean="0"/>
              <a:t>Anticipatory Set (Lead-In):</a:t>
            </a:r>
          </a:p>
          <a:p>
            <a:r>
              <a:rPr lang="en-US" dirty="0" smtClean="0"/>
              <a:t>Step-By-Step Procedures:</a:t>
            </a:r>
          </a:p>
          <a:p>
            <a:r>
              <a:rPr lang="en-US" dirty="0" smtClean="0"/>
              <a:t>Plan For Independent Practice:</a:t>
            </a:r>
          </a:p>
          <a:p>
            <a:r>
              <a:rPr lang="en-US" dirty="0" smtClean="0"/>
              <a:t>Closure (Reflect Anticipatory </a:t>
            </a:r>
            <a:r>
              <a:rPr lang="en-US" smtClean="0"/>
              <a:t>Set):</a:t>
            </a:r>
          </a:p>
          <a:p>
            <a:r>
              <a:rPr lang="en-US" dirty="0" smtClean="0"/>
              <a:t> Assessment Based On Objectives:</a:t>
            </a:r>
          </a:p>
          <a:p>
            <a:r>
              <a:rPr lang="en-US" dirty="0" smtClean="0"/>
              <a:t>Adaptations (For Students With Learning Disabilities):</a:t>
            </a:r>
          </a:p>
          <a:p>
            <a:r>
              <a:rPr lang="en-US" dirty="0" smtClean="0"/>
              <a:t>Extensions (For Gifted Students):</a:t>
            </a:r>
          </a:p>
          <a:p>
            <a:r>
              <a:rPr lang="en-US" dirty="0" smtClean="0"/>
              <a:t>Possible Connections To Other Subjects: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Curriculum 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Getting the Gestalt</a:t>
            </a:r>
          </a:p>
          <a:p>
            <a:r>
              <a:rPr lang="en-US" dirty="0" smtClean="0"/>
              <a:t>Forms</a:t>
            </a:r>
          </a:p>
          <a:p>
            <a:r>
              <a:rPr lang="en-US" dirty="0" smtClean="0"/>
              <a:t>Function</a:t>
            </a:r>
          </a:p>
          <a:p>
            <a:r>
              <a:rPr lang="en-US" dirty="0" smtClean="0"/>
              <a:t>Using them for creating “Big Juicy” units</a:t>
            </a:r>
          </a:p>
          <a:p>
            <a:r>
              <a:rPr lang="en-US" dirty="0" smtClean="0"/>
              <a:t>An aid to collaboration</a:t>
            </a:r>
          </a:p>
          <a:p>
            <a:r>
              <a:rPr lang="en-US" dirty="0" smtClean="0"/>
              <a:t>Curriculum Map examples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14" name="Group 466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1306513"/>
                <a:gridCol w="1304925"/>
                <a:gridCol w="1306512"/>
                <a:gridCol w="1308100"/>
                <a:gridCol w="1306513"/>
                <a:gridCol w="1304925"/>
                <a:gridCol w="1306512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Reading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Writing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Math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Social Studies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Science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Health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8000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September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October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November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December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January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February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March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April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May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</a:tbl>
          </a:graphicData>
        </a:graphic>
      </p:graphicFrame>
      <p:sp>
        <p:nvSpPr>
          <p:cNvPr id="2354" name="Text Box 306"/>
          <p:cNvSpPr txBox="1">
            <a:spLocks noChangeArrowheads="1"/>
          </p:cNvSpPr>
          <p:nvPr/>
        </p:nvSpPr>
        <p:spPr bwMode="auto">
          <a:xfrm>
            <a:off x="1371600" y="762000"/>
            <a:ext cx="1219200" cy="2444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Parts of a book</a:t>
            </a:r>
          </a:p>
        </p:txBody>
      </p:sp>
      <p:sp>
        <p:nvSpPr>
          <p:cNvPr id="2355" name="Text Box 307"/>
          <p:cNvSpPr txBox="1">
            <a:spLocks noChangeArrowheads="1"/>
          </p:cNvSpPr>
          <p:nvPr/>
        </p:nvSpPr>
        <p:spPr bwMode="auto">
          <a:xfrm>
            <a:off x="1371600" y="1066800"/>
            <a:ext cx="1219200" cy="3968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Phonemic awareness</a:t>
            </a:r>
          </a:p>
        </p:txBody>
      </p:sp>
      <p:sp>
        <p:nvSpPr>
          <p:cNvPr id="2356" name="Text Box 308"/>
          <p:cNvSpPr txBox="1">
            <a:spLocks noChangeArrowheads="1"/>
          </p:cNvSpPr>
          <p:nvPr/>
        </p:nvSpPr>
        <p:spPr bwMode="auto">
          <a:xfrm>
            <a:off x="1371600" y="2911475"/>
            <a:ext cx="1219200" cy="3968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Read pattern books</a:t>
            </a:r>
          </a:p>
        </p:txBody>
      </p:sp>
      <p:sp>
        <p:nvSpPr>
          <p:cNvPr id="2357" name="Text Box 309"/>
          <p:cNvSpPr txBox="1">
            <a:spLocks noChangeArrowheads="1"/>
          </p:cNvSpPr>
          <p:nvPr/>
        </p:nvSpPr>
        <p:spPr bwMode="auto">
          <a:xfrm>
            <a:off x="1371600" y="1524000"/>
            <a:ext cx="1219200" cy="2444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Concepts of print</a:t>
            </a:r>
          </a:p>
        </p:txBody>
      </p:sp>
      <p:sp>
        <p:nvSpPr>
          <p:cNvPr id="2358" name="Text Box 310"/>
          <p:cNvSpPr txBox="1">
            <a:spLocks noChangeArrowheads="1"/>
          </p:cNvSpPr>
          <p:nvPr/>
        </p:nvSpPr>
        <p:spPr bwMode="auto">
          <a:xfrm>
            <a:off x="1371600" y="2454275"/>
            <a:ext cx="1219200" cy="3968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10-20 high frequency words</a:t>
            </a:r>
          </a:p>
        </p:txBody>
      </p:sp>
      <p:sp>
        <p:nvSpPr>
          <p:cNvPr id="2359" name="Text Box 311"/>
          <p:cNvSpPr txBox="1">
            <a:spLocks noChangeArrowheads="1"/>
          </p:cNvSpPr>
          <p:nvPr/>
        </p:nvSpPr>
        <p:spPr bwMode="auto">
          <a:xfrm>
            <a:off x="1371600" y="2149475"/>
            <a:ext cx="1219200" cy="2444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CVC words</a:t>
            </a:r>
          </a:p>
        </p:txBody>
      </p:sp>
      <p:sp>
        <p:nvSpPr>
          <p:cNvPr id="2360" name="Text Box 312"/>
          <p:cNvSpPr txBox="1">
            <a:spLocks noChangeArrowheads="1"/>
          </p:cNvSpPr>
          <p:nvPr/>
        </p:nvSpPr>
        <p:spPr bwMode="auto">
          <a:xfrm>
            <a:off x="1371600" y="3368675"/>
            <a:ext cx="1219200" cy="3968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Fiction vs. nonfiction</a:t>
            </a:r>
          </a:p>
        </p:txBody>
      </p:sp>
      <p:sp>
        <p:nvSpPr>
          <p:cNvPr id="2361" name="Text Box 313"/>
          <p:cNvSpPr txBox="1">
            <a:spLocks noChangeArrowheads="1"/>
          </p:cNvSpPr>
          <p:nvPr/>
        </p:nvSpPr>
        <p:spPr bwMode="auto">
          <a:xfrm>
            <a:off x="1371600" y="3825875"/>
            <a:ext cx="1219200" cy="2444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Story elements</a:t>
            </a:r>
          </a:p>
        </p:txBody>
      </p:sp>
      <p:sp>
        <p:nvSpPr>
          <p:cNvPr id="2362" name="Text Box 314"/>
          <p:cNvSpPr txBox="1">
            <a:spLocks noChangeArrowheads="1"/>
          </p:cNvSpPr>
          <p:nvPr/>
        </p:nvSpPr>
        <p:spPr bwMode="auto">
          <a:xfrm>
            <a:off x="1371600" y="4130675"/>
            <a:ext cx="1219200" cy="2444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Retell story</a:t>
            </a:r>
          </a:p>
        </p:txBody>
      </p:sp>
      <p:sp>
        <p:nvSpPr>
          <p:cNvPr id="2363" name="Text Box 315"/>
          <p:cNvSpPr txBox="1">
            <a:spLocks noChangeArrowheads="1"/>
          </p:cNvSpPr>
          <p:nvPr/>
        </p:nvSpPr>
        <p:spPr bwMode="auto">
          <a:xfrm>
            <a:off x="1371600" y="4435475"/>
            <a:ext cx="1219200" cy="2444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Connections</a:t>
            </a:r>
          </a:p>
        </p:txBody>
      </p:sp>
      <p:sp>
        <p:nvSpPr>
          <p:cNvPr id="2364" name="Text Box 316"/>
          <p:cNvSpPr txBox="1">
            <a:spLocks noChangeArrowheads="1"/>
          </p:cNvSpPr>
          <p:nvPr/>
        </p:nvSpPr>
        <p:spPr bwMode="auto">
          <a:xfrm>
            <a:off x="1371600" y="5045075"/>
            <a:ext cx="1219200" cy="2444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Visualizing</a:t>
            </a:r>
          </a:p>
        </p:txBody>
      </p:sp>
      <p:sp>
        <p:nvSpPr>
          <p:cNvPr id="2365" name="Text Box 317"/>
          <p:cNvSpPr txBox="1">
            <a:spLocks noChangeArrowheads="1"/>
          </p:cNvSpPr>
          <p:nvPr/>
        </p:nvSpPr>
        <p:spPr bwMode="auto">
          <a:xfrm>
            <a:off x="1371600" y="4740275"/>
            <a:ext cx="1219200" cy="2444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Questioning</a:t>
            </a:r>
          </a:p>
        </p:txBody>
      </p:sp>
      <p:sp>
        <p:nvSpPr>
          <p:cNvPr id="2366" name="Text Box 318"/>
          <p:cNvSpPr txBox="1">
            <a:spLocks noChangeArrowheads="1"/>
          </p:cNvSpPr>
          <p:nvPr/>
        </p:nvSpPr>
        <p:spPr bwMode="auto">
          <a:xfrm>
            <a:off x="1371600" y="5349875"/>
            <a:ext cx="1219200" cy="2444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Inferring</a:t>
            </a:r>
          </a:p>
        </p:txBody>
      </p:sp>
      <p:sp>
        <p:nvSpPr>
          <p:cNvPr id="2367" name="Text Box 319"/>
          <p:cNvSpPr txBox="1">
            <a:spLocks noChangeArrowheads="1"/>
          </p:cNvSpPr>
          <p:nvPr/>
        </p:nvSpPr>
        <p:spPr bwMode="auto">
          <a:xfrm>
            <a:off x="1371600" y="5638800"/>
            <a:ext cx="1219200" cy="2444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Det. Importance</a:t>
            </a:r>
          </a:p>
        </p:txBody>
      </p:sp>
      <p:sp>
        <p:nvSpPr>
          <p:cNvPr id="2368" name="Text Box 320"/>
          <p:cNvSpPr txBox="1">
            <a:spLocks noChangeArrowheads="1"/>
          </p:cNvSpPr>
          <p:nvPr/>
        </p:nvSpPr>
        <p:spPr bwMode="auto">
          <a:xfrm>
            <a:off x="1371600" y="5927725"/>
            <a:ext cx="1219200" cy="2444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Synthesizing</a:t>
            </a:r>
          </a:p>
        </p:txBody>
      </p:sp>
      <p:sp>
        <p:nvSpPr>
          <p:cNvPr id="2515" name="Text Box 467"/>
          <p:cNvSpPr txBox="1">
            <a:spLocks noChangeArrowheads="1"/>
          </p:cNvSpPr>
          <p:nvPr/>
        </p:nvSpPr>
        <p:spPr bwMode="auto">
          <a:xfrm>
            <a:off x="2667000" y="838200"/>
            <a:ext cx="1219200" cy="5492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Print name with upper/lower case letters</a:t>
            </a:r>
          </a:p>
        </p:txBody>
      </p:sp>
      <p:sp>
        <p:nvSpPr>
          <p:cNvPr id="2517" name="Text Box 469"/>
          <p:cNvSpPr txBox="1">
            <a:spLocks noChangeArrowheads="1"/>
          </p:cNvSpPr>
          <p:nvPr/>
        </p:nvSpPr>
        <p:spPr bwMode="auto">
          <a:xfrm>
            <a:off x="2667000" y="1447800"/>
            <a:ext cx="1219200" cy="3968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Write lower case letters</a:t>
            </a:r>
          </a:p>
        </p:txBody>
      </p:sp>
      <p:sp>
        <p:nvSpPr>
          <p:cNvPr id="2518" name="Text Box 470"/>
          <p:cNvSpPr txBox="1">
            <a:spLocks noChangeArrowheads="1"/>
          </p:cNvSpPr>
          <p:nvPr/>
        </p:nvSpPr>
        <p:spPr bwMode="auto">
          <a:xfrm>
            <a:off x="2667000" y="2362200"/>
            <a:ext cx="1219200" cy="3968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Ending punctuation</a:t>
            </a:r>
          </a:p>
        </p:txBody>
      </p:sp>
      <p:sp>
        <p:nvSpPr>
          <p:cNvPr id="2521" name="Text Box 473"/>
          <p:cNvSpPr txBox="1">
            <a:spLocks noChangeArrowheads="1"/>
          </p:cNvSpPr>
          <p:nvPr/>
        </p:nvSpPr>
        <p:spPr bwMode="auto">
          <a:xfrm>
            <a:off x="2667000" y="1905000"/>
            <a:ext cx="1219200" cy="3968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Write upper case letters</a:t>
            </a:r>
          </a:p>
        </p:txBody>
      </p:sp>
      <p:sp>
        <p:nvSpPr>
          <p:cNvPr id="2531" name="Text Box 483"/>
          <p:cNvSpPr txBox="1">
            <a:spLocks noChangeArrowheads="1"/>
          </p:cNvSpPr>
          <p:nvPr/>
        </p:nvSpPr>
        <p:spPr bwMode="auto">
          <a:xfrm>
            <a:off x="3962400" y="838200"/>
            <a:ext cx="1219200" cy="2444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Rote count to 100</a:t>
            </a:r>
          </a:p>
        </p:txBody>
      </p:sp>
      <p:sp>
        <p:nvSpPr>
          <p:cNvPr id="2532" name="Text Box 484"/>
          <p:cNvSpPr txBox="1">
            <a:spLocks noChangeArrowheads="1"/>
          </p:cNvSpPr>
          <p:nvPr/>
        </p:nvSpPr>
        <p:spPr bwMode="auto">
          <a:xfrm>
            <a:off x="3962400" y="1143000"/>
            <a:ext cx="1219200" cy="2444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Count 20 objects</a:t>
            </a:r>
          </a:p>
        </p:txBody>
      </p:sp>
      <p:sp>
        <p:nvSpPr>
          <p:cNvPr id="2533" name="Text Box 485"/>
          <p:cNvSpPr txBox="1">
            <a:spLocks noChangeArrowheads="1"/>
          </p:cNvSpPr>
          <p:nvPr/>
        </p:nvSpPr>
        <p:spPr bwMode="auto">
          <a:xfrm>
            <a:off x="3962400" y="1447800"/>
            <a:ext cx="1219200" cy="2444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Count by 10’s</a:t>
            </a:r>
          </a:p>
        </p:txBody>
      </p:sp>
      <p:sp>
        <p:nvSpPr>
          <p:cNvPr id="2534" name="Text Box 486"/>
          <p:cNvSpPr txBox="1">
            <a:spLocks noChangeArrowheads="1"/>
          </p:cNvSpPr>
          <p:nvPr/>
        </p:nvSpPr>
        <p:spPr bwMode="auto">
          <a:xfrm>
            <a:off x="3962400" y="2667000"/>
            <a:ext cx="1219200" cy="3968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Identify coins/values</a:t>
            </a:r>
          </a:p>
        </p:txBody>
      </p:sp>
      <p:sp>
        <p:nvSpPr>
          <p:cNvPr id="2535" name="Text Box 487"/>
          <p:cNvSpPr txBox="1">
            <a:spLocks noChangeArrowheads="1"/>
          </p:cNvSpPr>
          <p:nvPr/>
        </p:nvSpPr>
        <p:spPr bwMode="auto">
          <a:xfrm>
            <a:off x="3962400" y="1752600"/>
            <a:ext cx="1219200" cy="2444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Write digits 0-9</a:t>
            </a:r>
          </a:p>
        </p:txBody>
      </p:sp>
      <p:sp>
        <p:nvSpPr>
          <p:cNvPr id="2536" name="Text Box 488"/>
          <p:cNvSpPr txBox="1">
            <a:spLocks noChangeArrowheads="1"/>
          </p:cNvSpPr>
          <p:nvPr/>
        </p:nvSpPr>
        <p:spPr bwMode="auto">
          <a:xfrm>
            <a:off x="3962400" y="2362200"/>
            <a:ext cx="1219200" cy="2444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Subtraction</a:t>
            </a:r>
          </a:p>
        </p:txBody>
      </p:sp>
      <p:sp>
        <p:nvSpPr>
          <p:cNvPr id="2537" name="Text Box 489"/>
          <p:cNvSpPr txBox="1">
            <a:spLocks noChangeArrowheads="1"/>
          </p:cNvSpPr>
          <p:nvPr/>
        </p:nvSpPr>
        <p:spPr bwMode="auto">
          <a:xfrm>
            <a:off x="3962400" y="2041525"/>
            <a:ext cx="1219200" cy="2444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Addition</a:t>
            </a:r>
          </a:p>
        </p:txBody>
      </p:sp>
      <p:sp>
        <p:nvSpPr>
          <p:cNvPr id="2538" name="Text Box 490"/>
          <p:cNvSpPr txBox="1">
            <a:spLocks noChangeArrowheads="1"/>
          </p:cNvSpPr>
          <p:nvPr/>
        </p:nvSpPr>
        <p:spPr bwMode="auto">
          <a:xfrm>
            <a:off x="3962400" y="3124200"/>
            <a:ext cx="1219200" cy="2444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Graphs</a:t>
            </a:r>
          </a:p>
        </p:txBody>
      </p:sp>
      <p:sp>
        <p:nvSpPr>
          <p:cNvPr id="2539" name="Text Box 491"/>
          <p:cNvSpPr txBox="1">
            <a:spLocks noChangeArrowheads="1"/>
          </p:cNvSpPr>
          <p:nvPr/>
        </p:nvSpPr>
        <p:spPr bwMode="auto">
          <a:xfrm>
            <a:off x="3962400" y="3429000"/>
            <a:ext cx="1219200" cy="2444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Measurement</a:t>
            </a:r>
          </a:p>
        </p:txBody>
      </p:sp>
      <p:sp>
        <p:nvSpPr>
          <p:cNvPr id="2540" name="Text Box 492"/>
          <p:cNvSpPr txBox="1">
            <a:spLocks noChangeArrowheads="1"/>
          </p:cNvSpPr>
          <p:nvPr/>
        </p:nvSpPr>
        <p:spPr bwMode="auto">
          <a:xfrm>
            <a:off x="3962400" y="3733800"/>
            <a:ext cx="1219200" cy="2444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Patterns</a:t>
            </a:r>
          </a:p>
        </p:txBody>
      </p:sp>
      <p:sp>
        <p:nvSpPr>
          <p:cNvPr id="2541" name="Text Box 493"/>
          <p:cNvSpPr txBox="1">
            <a:spLocks noChangeArrowheads="1"/>
          </p:cNvSpPr>
          <p:nvPr/>
        </p:nvSpPr>
        <p:spPr bwMode="auto">
          <a:xfrm>
            <a:off x="3962400" y="4038600"/>
            <a:ext cx="1219200" cy="2444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Shapes</a:t>
            </a:r>
          </a:p>
        </p:txBody>
      </p:sp>
      <p:sp>
        <p:nvSpPr>
          <p:cNvPr id="2547" name="Text Box 499"/>
          <p:cNvSpPr txBox="1">
            <a:spLocks noChangeArrowheads="1"/>
          </p:cNvSpPr>
          <p:nvPr/>
        </p:nvSpPr>
        <p:spPr bwMode="auto">
          <a:xfrm>
            <a:off x="5257800" y="838200"/>
            <a:ext cx="1219200" cy="2444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Rules</a:t>
            </a:r>
          </a:p>
        </p:txBody>
      </p:sp>
      <p:sp>
        <p:nvSpPr>
          <p:cNvPr id="2548" name="Text Box 500"/>
          <p:cNvSpPr txBox="1">
            <a:spLocks noChangeArrowheads="1"/>
          </p:cNvSpPr>
          <p:nvPr/>
        </p:nvSpPr>
        <p:spPr bwMode="auto">
          <a:xfrm>
            <a:off x="5257800" y="1127125"/>
            <a:ext cx="1219200" cy="2444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American flag</a:t>
            </a:r>
          </a:p>
        </p:txBody>
      </p:sp>
      <p:sp>
        <p:nvSpPr>
          <p:cNvPr id="2549" name="Text Box 501"/>
          <p:cNvSpPr txBox="1">
            <a:spLocks noChangeArrowheads="1"/>
          </p:cNvSpPr>
          <p:nvPr/>
        </p:nvSpPr>
        <p:spPr bwMode="auto">
          <a:xfrm>
            <a:off x="5257800" y="1431925"/>
            <a:ext cx="1219200" cy="3968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Pledge of Allegiance</a:t>
            </a:r>
          </a:p>
        </p:txBody>
      </p:sp>
      <p:sp>
        <p:nvSpPr>
          <p:cNvPr id="2550" name="Text Box 502"/>
          <p:cNvSpPr txBox="1">
            <a:spLocks noChangeArrowheads="1"/>
          </p:cNvSpPr>
          <p:nvPr/>
        </p:nvSpPr>
        <p:spPr bwMode="auto">
          <a:xfrm>
            <a:off x="5257800" y="2971800"/>
            <a:ext cx="1219200" cy="2444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Maps and globes</a:t>
            </a:r>
          </a:p>
        </p:txBody>
      </p:sp>
      <p:sp>
        <p:nvSpPr>
          <p:cNvPr id="2551" name="Text Box 503"/>
          <p:cNvSpPr txBox="1">
            <a:spLocks noChangeArrowheads="1"/>
          </p:cNvSpPr>
          <p:nvPr/>
        </p:nvSpPr>
        <p:spPr bwMode="auto">
          <a:xfrm>
            <a:off x="5257800" y="1905000"/>
            <a:ext cx="1219200" cy="3968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Community workers</a:t>
            </a:r>
          </a:p>
        </p:txBody>
      </p:sp>
      <p:sp>
        <p:nvSpPr>
          <p:cNvPr id="2552" name="Text Box 504"/>
          <p:cNvSpPr txBox="1">
            <a:spLocks noChangeArrowheads="1"/>
          </p:cNvSpPr>
          <p:nvPr/>
        </p:nvSpPr>
        <p:spPr bwMode="auto">
          <a:xfrm>
            <a:off x="5257800" y="2667000"/>
            <a:ext cx="1219200" cy="2444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Presidents</a:t>
            </a:r>
          </a:p>
        </p:txBody>
      </p:sp>
      <p:sp>
        <p:nvSpPr>
          <p:cNvPr id="2553" name="Text Box 505"/>
          <p:cNvSpPr txBox="1">
            <a:spLocks noChangeArrowheads="1"/>
          </p:cNvSpPr>
          <p:nvPr/>
        </p:nvSpPr>
        <p:spPr bwMode="auto">
          <a:xfrm>
            <a:off x="5257800" y="2362200"/>
            <a:ext cx="1219200" cy="2444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Needs vs. wants</a:t>
            </a:r>
          </a:p>
        </p:txBody>
      </p:sp>
      <p:sp>
        <p:nvSpPr>
          <p:cNvPr id="2554" name="Text Box 506"/>
          <p:cNvSpPr txBox="1">
            <a:spLocks noChangeArrowheads="1"/>
          </p:cNvSpPr>
          <p:nvPr/>
        </p:nvSpPr>
        <p:spPr bwMode="auto">
          <a:xfrm>
            <a:off x="5257800" y="3276600"/>
            <a:ext cx="1219200" cy="2444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Weather</a:t>
            </a:r>
          </a:p>
        </p:txBody>
      </p:sp>
      <p:sp>
        <p:nvSpPr>
          <p:cNvPr id="2555" name="Text Box 507"/>
          <p:cNvSpPr txBox="1">
            <a:spLocks noChangeArrowheads="1"/>
          </p:cNvSpPr>
          <p:nvPr/>
        </p:nvSpPr>
        <p:spPr bwMode="auto">
          <a:xfrm>
            <a:off x="5257800" y="3581400"/>
            <a:ext cx="1219200" cy="2444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Families</a:t>
            </a:r>
          </a:p>
        </p:txBody>
      </p:sp>
      <p:sp>
        <p:nvSpPr>
          <p:cNvPr id="2556" name="Text Box 508"/>
          <p:cNvSpPr txBox="1">
            <a:spLocks noChangeArrowheads="1"/>
          </p:cNvSpPr>
          <p:nvPr/>
        </p:nvSpPr>
        <p:spPr bwMode="auto">
          <a:xfrm>
            <a:off x="5257800" y="3886200"/>
            <a:ext cx="1219200" cy="3968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Past/present/</a:t>
            </a:r>
          </a:p>
          <a:p>
            <a:pPr algn="ctr"/>
            <a:r>
              <a:rPr lang="en-US" sz="1000"/>
              <a:t>future</a:t>
            </a:r>
          </a:p>
        </p:txBody>
      </p:sp>
      <p:sp>
        <p:nvSpPr>
          <p:cNvPr id="2563" name="Text Box 515"/>
          <p:cNvSpPr txBox="1">
            <a:spLocks noChangeArrowheads="1"/>
          </p:cNvSpPr>
          <p:nvPr/>
        </p:nvSpPr>
        <p:spPr bwMode="auto">
          <a:xfrm>
            <a:off x="6586538" y="838200"/>
            <a:ext cx="1219200" cy="2444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Egg to chick</a:t>
            </a:r>
          </a:p>
        </p:txBody>
      </p:sp>
      <p:sp>
        <p:nvSpPr>
          <p:cNvPr id="2564" name="Text Box 516"/>
          <p:cNvSpPr txBox="1">
            <a:spLocks noChangeArrowheads="1"/>
          </p:cNvSpPr>
          <p:nvPr/>
        </p:nvSpPr>
        <p:spPr bwMode="auto">
          <a:xfrm>
            <a:off x="6586538" y="1143000"/>
            <a:ext cx="1219200" cy="2444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Seed to plant</a:t>
            </a:r>
          </a:p>
        </p:txBody>
      </p:sp>
      <p:sp>
        <p:nvSpPr>
          <p:cNvPr id="2565" name="Text Box 517"/>
          <p:cNvSpPr txBox="1">
            <a:spLocks noChangeArrowheads="1"/>
          </p:cNvSpPr>
          <p:nvPr/>
        </p:nvSpPr>
        <p:spPr bwMode="auto">
          <a:xfrm>
            <a:off x="6586538" y="1447800"/>
            <a:ext cx="1219200" cy="3968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Living vs. non-living things</a:t>
            </a:r>
          </a:p>
        </p:txBody>
      </p:sp>
      <p:sp>
        <p:nvSpPr>
          <p:cNvPr id="2566" name="Text Box 518"/>
          <p:cNvSpPr txBox="1">
            <a:spLocks noChangeArrowheads="1"/>
          </p:cNvSpPr>
          <p:nvPr/>
        </p:nvSpPr>
        <p:spPr bwMode="auto">
          <a:xfrm>
            <a:off x="6586538" y="2819400"/>
            <a:ext cx="1219200" cy="3968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Daytime vs. nighttime</a:t>
            </a:r>
          </a:p>
        </p:txBody>
      </p:sp>
      <p:sp>
        <p:nvSpPr>
          <p:cNvPr id="2567" name="Text Box 519"/>
          <p:cNvSpPr txBox="1">
            <a:spLocks noChangeArrowheads="1"/>
          </p:cNvSpPr>
          <p:nvPr/>
        </p:nvSpPr>
        <p:spPr bwMode="auto">
          <a:xfrm>
            <a:off x="6586538" y="1905000"/>
            <a:ext cx="1219200" cy="2444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Weather</a:t>
            </a:r>
          </a:p>
        </p:txBody>
      </p:sp>
      <p:sp>
        <p:nvSpPr>
          <p:cNvPr id="2568" name="Text Box 520"/>
          <p:cNvSpPr txBox="1">
            <a:spLocks noChangeArrowheads="1"/>
          </p:cNvSpPr>
          <p:nvPr/>
        </p:nvSpPr>
        <p:spPr bwMode="auto">
          <a:xfrm>
            <a:off x="6586538" y="2514600"/>
            <a:ext cx="1219200" cy="2444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Land, water, air</a:t>
            </a:r>
          </a:p>
        </p:txBody>
      </p:sp>
      <p:sp>
        <p:nvSpPr>
          <p:cNvPr id="2569" name="Text Box 521"/>
          <p:cNvSpPr txBox="1">
            <a:spLocks noChangeArrowheads="1"/>
          </p:cNvSpPr>
          <p:nvPr/>
        </p:nvSpPr>
        <p:spPr bwMode="auto">
          <a:xfrm>
            <a:off x="6586538" y="2209800"/>
            <a:ext cx="1219200" cy="2444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Seasons</a:t>
            </a:r>
          </a:p>
        </p:txBody>
      </p:sp>
      <p:sp>
        <p:nvSpPr>
          <p:cNvPr id="2570" name="Text Box 522"/>
          <p:cNvSpPr txBox="1">
            <a:spLocks noChangeArrowheads="1"/>
          </p:cNvSpPr>
          <p:nvPr/>
        </p:nvSpPr>
        <p:spPr bwMode="auto">
          <a:xfrm>
            <a:off x="6586538" y="3276600"/>
            <a:ext cx="1219200" cy="2444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Recycling</a:t>
            </a:r>
          </a:p>
        </p:txBody>
      </p:sp>
      <p:sp>
        <p:nvSpPr>
          <p:cNvPr id="2579" name="Text Box 531"/>
          <p:cNvSpPr txBox="1">
            <a:spLocks noChangeArrowheads="1"/>
          </p:cNvSpPr>
          <p:nvPr/>
        </p:nvSpPr>
        <p:spPr bwMode="auto">
          <a:xfrm>
            <a:off x="7870825" y="838200"/>
            <a:ext cx="1219200" cy="24447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Germs</a:t>
            </a:r>
          </a:p>
        </p:txBody>
      </p:sp>
      <p:sp>
        <p:nvSpPr>
          <p:cNvPr id="2580" name="Text Box 532"/>
          <p:cNvSpPr txBox="1">
            <a:spLocks noChangeArrowheads="1"/>
          </p:cNvSpPr>
          <p:nvPr/>
        </p:nvSpPr>
        <p:spPr bwMode="auto">
          <a:xfrm>
            <a:off x="7870825" y="1143000"/>
            <a:ext cx="1219200" cy="24447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Bus safety</a:t>
            </a:r>
          </a:p>
        </p:txBody>
      </p:sp>
      <p:sp>
        <p:nvSpPr>
          <p:cNvPr id="2581" name="Text Box 533"/>
          <p:cNvSpPr txBox="1">
            <a:spLocks noChangeArrowheads="1"/>
          </p:cNvSpPr>
          <p:nvPr/>
        </p:nvSpPr>
        <p:spPr bwMode="auto">
          <a:xfrm>
            <a:off x="7870825" y="1447800"/>
            <a:ext cx="1219200" cy="24447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Evacuation drills</a:t>
            </a:r>
          </a:p>
        </p:txBody>
      </p:sp>
      <p:sp>
        <p:nvSpPr>
          <p:cNvPr id="2582" name="Text Box 534"/>
          <p:cNvSpPr txBox="1">
            <a:spLocks noChangeArrowheads="1"/>
          </p:cNvSpPr>
          <p:nvPr/>
        </p:nvSpPr>
        <p:spPr bwMode="auto">
          <a:xfrm>
            <a:off x="7870825" y="2667000"/>
            <a:ext cx="1219200" cy="24447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Heart and blood</a:t>
            </a:r>
          </a:p>
        </p:txBody>
      </p:sp>
      <p:sp>
        <p:nvSpPr>
          <p:cNvPr id="2583" name="Text Box 535"/>
          <p:cNvSpPr txBox="1">
            <a:spLocks noChangeArrowheads="1"/>
          </p:cNvSpPr>
          <p:nvPr/>
        </p:nvSpPr>
        <p:spPr bwMode="auto">
          <a:xfrm>
            <a:off x="7870825" y="1752600"/>
            <a:ext cx="1219200" cy="24447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Strangers</a:t>
            </a:r>
          </a:p>
        </p:txBody>
      </p:sp>
      <p:sp>
        <p:nvSpPr>
          <p:cNvPr id="2584" name="Text Box 536"/>
          <p:cNvSpPr txBox="1">
            <a:spLocks noChangeArrowheads="1"/>
          </p:cNvSpPr>
          <p:nvPr/>
        </p:nvSpPr>
        <p:spPr bwMode="auto">
          <a:xfrm>
            <a:off x="7870825" y="2362200"/>
            <a:ext cx="1219200" cy="24447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Five senses</a:t>
            </a:r>
          </a:p>
        </p:txBody>
      </p:sp>
      <p:sp>
        <p:nvSpPr>
          <p:cNvPr id="2585" name="Text Box 537"/>
          <p:cNvSpPr txBox="1">
            <a:spLocks noChangeArrowheads="1"/>
          </p:cNvSpPr>
          <p:nvPr/>
        </p:nvSpPr>
        <p:spPr bwMode="auto">
          <a:xfrm>
            <a:off x="7870825" y="2057400"/>
            <a:ext cx="1219200" cy="24447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Body parts</a:t>
            </a:r>
          </a:p>
        </p:txBody>
      </p:sp>
      <p:sp>
        <p:nvSpPr>
          <p:cNvPr id="2595" name="Text Box 547"/>
          <p:cNvSpPr txBox="1">
            <a:spLocks noChangeArrowheads="1"/>
          </p:cNvSpPr>
          <p:nvPr/>
        </p:nvSpPr>
        <p:spPr bwMode="auto">
          <a:xfrm>
            <a:off x="1371600" y="1828800"/>
            <a:ext cx="1219200" cy="2444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Letter sounds</a:t>
            </a:r>
          </a:p>
        </p:txBody>
      </p:sp>
      <p:sp>
        <p:nvSpPr>
          <p:cNvPr id="2596" name="Text Box 548"/>
          <p:cNvSpPr txBox="1">
            <a:spLocks noChangeArrowheads="1"/>
          </p:cNvSpPr>
          <p:nvPr/>
        </p:nvSpPr>
        <p:spPr bwMode="auto">
          <a:xfrm>
            <a:off x="6588125" y="3575050"/>
            <a:ext cx="1219200" cy="2444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Scientific method</a:t>
            </a:r>
          </a:p>
        </p:txBody>
      </p:sp>
      <p:sp>
        <p:nvSpPr>
          <p:cNvPr id="2597" name="Text Box 549"/>
          <p:cNvSpPr txBox="1">
            <a:spLocks noChangeArrowheads="1"/>
          </p:cNvSpPr>
          <p:nvPr/>
        </p:nvSpPr>
        <p:spPr bwMode="auto">
          <a:xfrm>
            <a:off x="6588125" y="3863975"/>
            <a:ext cx="1219200" cy="2444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Scientific inquiry</a:t>
            </a:r>
          </a:p>
        </p:txBody>
      </p:sp>
      <p:sp>
        <p:nvSpPr>
          <p:cNvPr id="2598" name="Text Box 550"/>
          <p:cNvSpPr txBox="1">
            <a:spLocks noChangeArrowheads="1"/>
          </p:cNvSpPr>
          <p:nvPr/>
        </p:nvSpPr>
        <p:spPr bwMode="auto">
          <a:xfrm>
            <a:off x="6586538" y="4168775"/>
            <a:ext cx="1219200" cy="2444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Science tools</a:t>
            </a:r>
          </a:p>
        </p:txBody>
      </p:sp>
      <p:sp>
        <p:nvSpPr>
          <p:cNvPr id="2599" name="Text Box 551"/>
          <p:cNvSpPr txBox="1">
            <a:spLocks noChangeArrowheads="1"/>
          </p:cNvSpPr>
          <p:nvPr/>
        </p:nvSpPr>
        <p:spPr bwMode="auto">
          <a:xfrm>
            <a:off x="6575425" y="4457700"/>
            <a:ext cx="1219200" cy="2444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Science safety</a:t>
            </a:r>
          </a:p>
        </p:txBody>
      </p:sp>
      <p:sp>
        <p:nvSpPr>
          <p:cNvPr id="2601" name="Text Box 553"/>
          <p:cNvSpPr txBox="1">
            <a:spLocks noChangeArrowheads="1"/>
          </p:cNvSpPr>
          <p:nvPr/>
        </p:nvSpPr>
        <p:spPr bwMode="auto">
          <a:xfrm>
            <a:off x="0" y="152400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/>
              <a:t>Kindergarten</a:t>
            </a:r>
            <a:endParaRPr lang="en-US" sz="1800" b="1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Group 2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1306513"/>
                <a:gridCol w="1304925"/>
                <a:gridCol w="1306512"/>
                <a:gridCol w="1308100"/>
                <a:gridCol w="1306513"/>
                <a:gridCol w="1304925"/>
                <a:gridCol w="1306512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Reading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Writing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Math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Social Studies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Science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Health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8000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September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October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November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December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January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February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March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April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May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</a:tbl>
          </a:graphicData>
        </a:graphic>
      </p:graphicFrame>
      <p:sp>
        <p:nvSpPr>
          <p:cNvPr id="7262" name="Text Box 94"/>
          <p:cNvSpPr txBox="1">
            <a:spLocks noChangeArrowheads="1"/>
          </p:cNvSpPr>
          <p:nvPr/>
        </p:nvSpPr>
        <p:spPr bwMode="auto">
          <a:xfrm>
            <a:off x="1371600" y="762000"/>
            <a:ext cx="1219200" cy="3968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Decode multi-syllabic words</a:t>
            </a:r>
          </a:p>
        </p:txBody>
      </p:sp>
      <p:sp>
        <p:nvSpPr>
          <p:cNvPr id="7263" name="Text Box 95"/>
          <p:cNvSpPr txBox="1">
            <a:spLocks noChangeArrowheads="1"/>
          </p:cNvSpPr>
          <p:nvPr/>
        </p:nvSpPr>
        <p:spPr bwMode="auto">
          <a:xfrm>
            <a:off x="1371600" y="1219200"/>
            <a:ext cx="1219200" cy="2444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Roots/prefix/suffix</a:t>
            </a:r>
          </a:p>
        </p:txBody>
      </p:sp>
      <p:sp>
        <p:nvSpPr>
          <p:cNvPr id="7264" name="Text Box 96"/>
          <p:cNvSpPr txBox="1">
            <a:spLocks noChangeArrowheads="1"/>
          </p:cNvSpPr>
          <p:nvPr/>
        </p:nvSpPr>
        <p:spPr bwMode="auto">
          <a:xfrm>
            <a:off x="1371600" y="1524000"/>
            <a:ext cx="1219200" cy="3968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Parts of nonfiction text</a:t>
            </a:r>
          </a:p>
        </p:txBody>
      </p:sp>
      <p:sp>
        <p:nvSpPr>
          <p:cNvPr id="7265" name="Text Box 97"/>
          <p:cNvSpPr txBox="1">
            <a:spLocks noChangeArrowheads="1"/>
          </p:cNvSpPr>
          <p:nvPr/>
        </p:nvSpPr>
        <p:spPr bwMode="auto">
          <a:xfrm>
            <a:off x="1371600" y="1981200"/>
            <a:ext cx="1219200" cy="3968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Vocabulary strategies</a:t>
            </a:r>
          </a:p>
        </p:txBody>
      </p:sp>
      <p:sp>
        <p:nvSpPr>
          <p:cNvPr id="7266" name="Text Box 98"/>
          <p:cNvSpPr txBox="1">
            <a:spLocks noChangeArrowheads="1"/>
          </p:cNvSpPr>
          <p:nvPr/>
        </p:nvSpPr>
        <p:spPr bwMode="auto">
          <a:xfrm>
            <a:off x="1371600" y="3352800"/>
            <a:ext cx="1219200" cy="2444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Connections</a:t>
            </a:r>
          </a:p>
        </p:txBody>
      </p:sp>
      <p:sp>
        <p:nvSpPr>
          <p:cNvPr id="7267" name="Text Box 99"/>
          <p:cNvSpPr txBox="1">
            <a:spLocks noChangeArrowheads="1"/>
          </p:cNvSpPr>
          <p:nvPr/>
        </p:nvSpPr>
        <p:spPr bwMode="auto">
          <a:xfrm>
            <a:off x="1371600" y="3962400"/>
            <a:ext cx="1219200" cy="2444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Visualizing</a:t>
            </a:r>
          </a:p>
        </p:txBody>
      </p:sp>
      <p:sp>
        <p:nvSpPr>
          <p:cNvPr id="7268" name="Text Box 100"/>
          <p:cNvSpPr txBox="1">
            <a:spLocks noChangeArrowheads="1"/>
          </p:cNvSpPr>
          <p:nvPr/>
        </p:nvSpPr>
        <p:spPr bwMode="auto">
          <a:xfrm>
            <a:off x="1371600" y="3657600"/>
            <a:ext cx="1219200" cy="2444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Questioning</a:t>
            </a:r>
          </a:p>
        </p:txBody>
      </p:sp>
      <p:sp>
        <p:nvSpPr>
          <p:cNvPr id="7269" name="Text Box 101"/>
          <p:cNvSpPr txBox="1">
            <a:spLocks noChangeArrowheads="1"/>
          </p:cNvSpPr>
          <p:nvPr/>
        </p:nvSpPr>
        <p:spPr bwMode="auto">
          <a:xfrm>
            <a:off x="1371600" y="4267200"/>
            <a:ext cx="1219200" cy="2444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Inferring</a:t>
            </a:r>
          </a:p>
        </p:txBody>
      </p:sp>
      <p:sp>
        <p:nvSpPr>
          <p:cNvPr id="7270" name="Text Box 102"/>
          <p:cNvSpPr txBox="1">
            <a:spLocks noChangeArrowheads="1"/>
          </p:cNvSpPr>
          <p:nvPr/>
        </p:nvSpPr>
        <p:spPr bwMode="auto">
          <a:xfrm>
            <a:off x="1371600" y="4556125"/>
            <a:ext cx="1219200" cy="2444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Det. Importance</a:t>
            </a:r>
          </a:p>
        </p:txBody>
      </p:sp>
      <p:sp>
        <p:nvSpPr>
          <p:cNvPr id="7271" name="Text Box 103"/>
          <p:cNvSpPr txBox="1">
            <a:spLocks noChangeArrowheads="1"/>
          </p:cNvSpPr>
          <p:nvPr/>
        </p:nvSpPr>
        <p:spPr bwMode="auto">
          <a:xfrm>
            <a:off x="1371600" y="4860925"/>
            <a:ext cx="1219200" cy="2444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Synthesizing</a:t>
            </a:r>
          </a:p>
        </p:txBody>
      </p:sp>
      <p:sp>
        <p:nvSpPr>
          <p:cNvPr id="7272" name="Text Box 104"/>
          <p:cNvSpPr txBox="1">
            <a:spLocks noChangeArrowheads="1"/>
          </p:cNvSpPr>
          <p:nvPr/>
        </p:nvSpPr>
        <p:spPr bwMode="auto">
          <a:xfrm>
            <a:off x="2667000" y="609600"/>
            <a:ext cx="1219200" cy="3968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Complex sentences</a:t>
            </a:r>
          </a:p>
        </p:txBody>
      </p:sp>
      <p:sp>
        <p:nvSpPr>
          <p:cNvPr id="7273" name="Text Box 105"/>
          <p:cNvSpPr txBox="1">
            <a:spLocks noChangeArrowheads="1"/>
          </p:cNvSpPr>
          <p:nvPr/>
        </p:nvSpPr>
        <p:spPr bwMode="auto">
          <a:xfrm>
            <a:off x="2667000" y="1066800"/>
            <a:ext cx="1219200" cy="3968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4 types of sentences</a:t>
            </a:r>
          </a:p>
        </p:txBody>
      </p:sp>
      <p:sp>
        <p:nvSpPr>
          <p:cNvPr id="7274" name="Text Box 106"/>
          <p:cNvSpPr txBox="1">
            <a:spLocks noChangeArrowheads="1"/>
          </p:cNvSpPr>
          <p:nvPr/>
        </p:nvSpPr>
        <p:spPr bwMode="auto">
          <a:xfrm>
            <a:off x="2667000" y="1828800"/>
            <a:ext cx="1219200" cy="5492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Paragraphs with topic, details, conclusion</a:t>
            </a:r>
          </a:p>
        </p:txBody>
      </p:sp>
      <p:sp>
        <p:nvSpPr>
          <p:cNvPr id="7275" name="Text Box 107"/>
          <p:cNvSpPr txBox="1">
            <a:spLocks noChangeArrowheads="1"/>
          </p:cNvSpPr>
          <p:nvPr/>
        </p:nvSpPr>
        <p:spPr bwMode="auto">
          <a:xfrm>
            <a:off x="2667000" y="1524000"/>
            <a:ext cx="1219200" cy="244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Parts of speech</a:t>
            </a:r>
          </a:p>
        </p:txBody>
      </p:sp>
      <p:sp>
        <p:nvSpPr>
          <p:cNvPr id="7276" name="Text Box 108"/>
          <p:cNvSpPr txBox="1">
            <a:spLocks noChangeArrowheads="1"/>
          </p:cNvSpPr>
          <p:nvPr/>
        </p:nvSpPr>
        <p:spPr bwMode="auto">
          <a:xfrm>
            <a:off x="3962400" y="609600"/>
            <a:ext cx="1219200" cy="3968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#’s to billions place</a:t>
            </a:r>
          </a:p>
        </p:txBody>
      </p:sp>
      <p:sp>
        <p:nvSpPr>
          <p:cNvPr id="7277" name="Text Box 109"/>
          <p:cNvSpPr txBox="1">
            <a:spLocks noChangeArrowheads="1"/>
          </p:cNvSpPr>
          <p:nvPr/>
        </p:nvSpPr>
        <p:spPr bwMode="auto">
          <a:xfrm>
            <a:off x="3962400" y="1050925"/>
            <a:ext cx="1219200" cy="3968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Decimals to thousandths place</a:t>
            </a:r>
          </a:p>
        </p:txBody>
      </p:sp>
      <p:sp>
        <p:nvSpPr>
          <p:cNvPr id="7278" name="Text Box 110"/>
          <p:cNvSpPr txBox="1">
            <a:spLocks noChangeArrowheads="1"/>
          </p:cNvSpPr>
          <p:nvPr/>
        </p:nvSpPr>
        <p:spPr bwMode="auto">
          <a:xfrm>
            <a:off x="3962400" y="4038600"/>
            <a:ext cx="1219200" cy="3968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Geometric and numeric patterns</a:t>
            </a:r>
          </a:p>
        </p:txBody>
      </p:sp>
      <p:sp>
        <p:nvSpPr>
          <p:cNvPr id="7279" name="Text Box 111"/>
          <p:cNvSpPr txBox="1">
            <a:spLocks noChangeArrowheads="1"/>
          </p:cNvSpPr>
          <p:nvPr/>
        </p:nvSpPr>
        <p:spPr bwMode="auto">
          <a:xfrm>
            <a:off x="3886200" y="2133600"/>
            <a:ext cx="1371600" cy="36512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/>
              <a:t>1 and 2-step problems with add/subt/mult/div</a:t>
            </a:r>
            <a:endParaRPr lang="en-US" sz="1000"/>
          </a:p>
        </p:txBody>
      </p:sp>
      <p:sp>
        <p:nvSpPr>
          <p:cNvPr id="7280" name="Text Box 112"/>
          <p:cNvSpPr txBox="1">
            <a:spLocks noChangeArrowheads="1"/>
          </p:cNvSpPr>
          <p:nvPr/>
        </p:nvSpPr>
        <p:spPr bwMode="auto">
          <a:xfrm>
            <a:off x="3962400" y="1508125"/>
            <a:ext cx="1219200" cy="228600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/>
              <a:t>Fractions/decimals</a:t>
            </a:r>
            <a:endParaRPr lang="en-US" sz="1000"/>
          </a:p>
        </p:txBody>
      </p:sp>
      <p:sp>
        <p:nvSpPr>
          <p:cNvPr id="7281" name="Text Box 113"/>
          <p:cNvSpPr txBox="1">
            <a:spLocks noChangeArrowheads="1"/>
          </p:cNvSpPr>
          <p:nvPr/>
        </p:nvSpPr>
        <p:spPr bwMode="auto">
          <a:xfrm>
            <a:off x="3962400" y="1812925"/>
            <a:ext cx="1219200" cy="2444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Pos./neg. integers</a:t>
            </a:r>
          </a:p>
        </p:txBody>
      </p:sp>
      <p:sp>
        <p:nvSpPr>
          <p:cNvPr id="7282" name="Text Box 114"/>
          <p:cNvSpPr txBox="1">
            <a:spLocks noChangeArrowheads="1"/>
          </p:cNvSpPr>
          <p:nvPr/>
        </p:nvSpPr>
        <p:spPr bwMode="auto">
          <a:xfrm>
            <a:off x="3962400" y="2819400"/>
            <a:ext cx="1219200" cy="2444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Radius, diameter</a:t>
            </a:r>
          </a:p>
        </p:txBody>
      </p:sp>
      <p:sp>
        <p:nvSpPr>
          <p:cNvPr id="7283" name="Text Box 115"/>
          <p:cNvSpPr txBox="1">
            <a:spLocks noChangeArrowheads="1"/>
          </p:cNvSpPr>
          <p:nvPr/>
        </p:nvSpPr>
        <p:spPr bwMode="auto">
          <a:xfrm>
            <a:off x="3962400" y="3124200"/>
            <a:ext cx="1219200" cy="2444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Angles</a:t>
            </a:r>
          </a:p>
        </p:txBody>
      </p:sp>
      <p:sp>
        <p:nvSpPr>
          <p:cNvPr id="7284" name="Text Box 116"/>
          <p:cNvSpPr txBox="1">
            <a:spLocks noChangeArrowheads="1"/>
          </p:cNvSpPr>
          <p:nvPr/>
        </p:nvSpPr>
        <p:spPr bwMode="auto">
          <a:xfrm>
            <a:off x="3962400" y="3444875"/>
            <a:ext cx="1219200" cy="2444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Measurement</a:t>
            </a:r>
          </a:p>
        </p:txBody>
      </p:sp>
      <p:sp>
        <p:nvSpPr>
          <p:cNvPr id="7285" name="Text Box 117"/>
          <p:cNvSpPr txBox="1">
            <a:spLocks noChangeArrowheads="1"/>
          </p:cNvSpPr>
          <p:nvPr/>
        </p:nvSpPr>
        <p:spPr bwMode="auto">
          <a:xfrm>
            <a:off x="3962400" y="3749675"/>
            <a:ext cx="1219200" cy="228600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/>
              <a:t>Solve for unknown</a:t>
            </a:r>
          </a:p>
        </p:txBody>
      </p:sp>
      <p:sp>
        <p:nvSpPr>
          <p:cNvPr id="7286" name="Text Box 118"/>
          <p:cNvSpPr txBox="1">
            <a:spLocks noChangeArrowheads="1"/>
          </p:cNvSpPr>
          <p:nvPr/>
        </p:nvSpPr>
        <p:spPr bwMode="auto">
          <a:xfrm>
            <a:off x="5257800" y="762000"/>
            <a:ext cx="1219200" cy="3968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Ancient civilization</a:t>
            </a:r>
          </a:p>
        </p:txBody>
      </p:sp>
      <p:sp>
        <p:nvSpPr>
          <p:cNvPr id="7287" name="Text Box 119"/>
          <p:cNvSpPr txBox="1">
            <a:spLocks noChangeArrowheads="1"/>
          </p:cNvSpPr>
          <p:nvPr/>
        </p:nvSpPr>
        <p:spPr bwMode="auto">
          <a:xfrm>
            <a:off x="5257800" y="1203325"/>
            <a:ext cx="1219200" cy="2444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Political systems</a:t>
            </a:r>
          </a:p>
        </p:txBody>
      </p:sp>
      <p:sp>
        <p:nvSpPr>
          <p:cNvPr id="7288" name="Text Box 120"/>
          <p:cNvSpPr txBox="1">
            <a:spLocks noChangeArrowheads="1"/>
          </p:cNvSpPr>
          <p:nvPr/>
        </p:nvSpPr>
        <p:spPr bwMode="auto">
          <a:xfrm>
            <a:off x="5257800" y="1508125"/>
            <a:ext cx="1219200" cy="3968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Mesopotamia and Sumeria</a:t>
            </a:r>
          </a:p>
        </p:txBody>
      </p:sp>
      <p:sp>
        <p:nvSpPr>
          <p:cNvPr id="7289" name="Text Box 121"/>
          <p:cNvSpPr txBox="1">
            <a:spLocks noChangeArrowheads="1"/>
          </p:cNvSpPr>
          <p:nvPr/>
        </p:nvSpPr>
        <p:spPr bwMode="auto">
          <a:xfrm>
            <a:off x="5257800" y="3535363"/>
            <a:ext cx="1219200" cy="3968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Goods, services in ancient times</a:t>
            </a:r>
          </a:p>
        </p:txBody>
      </p:sp>
      <p:sp>
        <p:nvSpPr>
          <p:cNvPr id="7290" name="Text Box 122"/>
          <p:cNvSpPr txBox="1">
            <a:spLocks noChangeArrowheads="1"/>
          </p:cNvSpPr>
          <p:nvPr/>
        </p:nvSpPr>
        <p:spPr bwMode="auto">
          <a:xfrm>
            <a:off x="5257800" y="1949450"/>
            <a:ext cx="1219200" cy="2444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Ancient Greece</a:t>
            </a:r>
          </a:p>
        </p:txBody>
      </p:sp>
      <p:sp>
        <p:nvSpPr>
          <p:cNvPr id="7291" name="Text Box 123"/>
          <p:cNvSpPr txBox="1">
            <a:spLocks noChangeArrowheads="1"/>
          </p:cNvSpPr>
          <p:nvPr/>
        </p:nvSpPr>
        <p:spPr bwMode="auto">
          <a:xfrm>
            <a:off x="5257800" y="3048000"/>
            <a:ext cx="1219200" cy="3968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Egyptian monarchies</a:t>
            </a:r>
          </a:p>
        </p:txBody>
      </p:sp>
      <p:sp>
        <p:nvSpPr>
          <p:cNvPr id="7292" name="Text Box 124"/>
          <p:cNvSpPr txBox="1">
            <a:spLocks noChangeArrowheads="1"/>
          </p:cNvSpPr>
          <p:nvPr/>
        </p:nvSpPr>
        <p:spPr bwMode="auto">
          <a:xfrm>
            <a:off x="5257800" y="2574925"/>
            <a:ext cx="1219200" cy="3968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Chinese dynasties</a:t>
            </a:r>
          </a:p>
        </p:txBody>
      </p:sp>
      <p:sp>
        <p:nvSpPr>
          <p:cNvPr id="7293" name="Text Box 125"/>
          <p:cNvSpPr txBox="1">
            <a:spLocks noChangeArrowheads="1"/>
          </p:cNvSpPr>
          <p:nvPr/>
        </p:nvSpPr>
        <p:spPr bwMode="auto">
          <a:xfrm>
            <a:off x="5257800" y="4022725"/>
            <a:ext cx="1219200" cy="3968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Longitude, latitude</a:t>
            </a:r>
          </a:p>
        </p:txBody>
      </p:sp>
      <p:sp>
        <p:nvSpPr>
          <p:cNvPr id="7294" name="Text Box 126"/>
          <p:cNvSpPr txBox="1">
            <a:spLocks noChangeArrowheads="1"/>
          </p:cNvSpPr>
          <p:nvPr/>
        </p:nvSpPr>
        <p:spPr bwMode="auto">
          <a:xfrm>
            <a:off x="5257800" y="5089525"/>
            <a:ext cx="1219200" cy="2444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Ancient cultures</a:t>
            </a:r>
          </a:p>
        </p:txBody>
      </p:sp>
      <p:sp>
        <p:nvSpPr>
          <p:cNvPr id="7295" name="Text Box 127"/>
          <p:cNvSpPr txBox="1">
            <a:spLocks noChangeArrowheads="1"/>
          </p:cNvSpPr>
          <p:nvPr/>
        </p:nvSpPr>
        <p:spPr bwMode="auto">
          <a:xfrm>
            <a:off x="5257800" y="5394325"/>
            <a:ext cx="1219200" cy="2444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Ancient societies</a:t>
            </a:r>
          </a:p>
        </p:txBody>
      </p:sp>
      <p:sp>
        <p:nvSpPr>
          <p:cNvPr id="7296" name="Text Box 128"/>
          <p:cNvSpPr txBox="1">
            <a:spLocks noChangeArrowheads="1"/>
          </p:cNvSpPr>
          <p:nvPr/>
        </p:nvSpPr>
        <p:spPr bwMode="auto">
          <a:xfrm>
            <a:off x="6586538" y="777875"/>
            <a:ext cx="1219200" cy="2444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Light</a:t>
            </a:r>
          </a:p>
        </p:txBody>
      </p:sp>
      <p:sp>
        <p:nvSpPr>
          <p:cNvPr id="7297" name="Text Box 129"/>
          <p:cNvSpPr txBox="1">
            <a:spLocks noChangeArrowheads="1"/>
          </p:cNvSpPr>
          <p:nvPr/>
        </p:nvSpPr>
        <p:spPr bwMode="auto">
          <a:xfrm>
            <a:off x="6586538" y="1066800"/>
            <a:ext cx="1219200" cy="2444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Heat</a:t>
            </a:r>
          </a:p>
        </p:txBody>
      </p:sp>
      <p:sp>
        <p:nvSpPr>
          <p:cNvPr id="7298" name="Text Box 130"/>
          <p:cNvSpPr txBox="1">
            <a:spLocks noChangeArrowheads="1"/>
          </p:cNvSpPr>
          <p:nvPr/>
        </p:nvSpPr>
        <p:spPr bwMode="auto">
          <a:xfrm>
            <a:off x="6584950" y="1371600"/>
            <a:ext cx="1219200" cy="2444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Sound</a:t>
            </a:r>
          </a:p>
        </p:txBody>
      </p:sp>
      <p:sp>
        <p:nvSpPr>
          <p:cNvPr id="7299" name="Text Box 131"/>
          <p:cNvSpPr txBox="1">
            <a:spLocks noChangeArrowheads="1"/>
          </p:cNvSpPr>
          <p:nvPr/>
        </p:nvSpPr>
        <p:spPr bwMode="auto">
          <a:xfrm>
            <a:off x="6584950" y="2819400"/>
            <a:ext cx="1219200" cy="2444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Simple machines</a:t>
            </a:r>
          </a:p>
        </p:txBody>
      </p:sp>
      <p:sp>
        <p:nvSpPr>
          <p:cNvPr id="7300" name="Text Box 132"/>
          <p:cNvSpPr txBox="1">
            <a:spLocks noChangeArrowheads="1"/>
          </p:cNvSpPr>
          <p:nvPr/>
        </p:nvSpPr>
        <p:spPr bwMode="auto">
          <a:xfrm>
            <a:off x="6573838" y="1660525"/>
            <a:ext cx="1219200" cy="2444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Electricity</a:t>
            </a:r>
          </a:p>
        </p:txBody>
      </p:sp>
      <p:sp>
        <p:nvSpPr>
          <p:cNvPr id="7301" name="Text Box 133"/>
          <p:cNvSpPr txBox="1">
            <a:spLocks noChangeArrowheads="1"/>
          </p:cNvSpPr>
          <p:nvPr/>
        </p:nvSpPr>
        <p:spPr bwMode="auto">
          <a:xfrm>
            <a:off x="6573838" y="2438400"/>
            <a:ext cx="1219200" cy="2444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Motion</a:t>
            </a:r>
          </a:p>
        </p:txBody>
      </p:sp>
      <p:sp>
        <p:nvSpPr>
          <p:cNvPr id="7302" name="Text Box 134"/>
          <p:cNvSpPr txBox="1">
            <a:spLocks noChangeArrowheads="1"/>
          </p:cNvSpPr>
          <p:nvPr/>
        </p:nvSpPr>
        <p:spPr bwMode="auto">
          <a:xfrm>
            <a:off x="6573838" y="1965325"/>
            <a:ext cx="1219200" cy="3968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Mechanical energy</a:t>
            </a:r>
          </a:p>
        </p:txBody>
      </p:sp>
      <p:sp>
        <p:nvSpPr>
          <p:cNvPr id="7303" name="Text Box 135"/>
          <p:cNvSpPr txBox="1">
            <a:spLocks noChangeArrowheads="1"/>
          </p:cNvSpPr>
          <p:nvPr/>
        </p:nvSpPr>
        <p:spPr bwMode="auto">
          <a:xfrm>
            <a:off x="6575425" y="3184525"/>
            <a:ext cx="1219200" cy="7016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Forces (push, pull, lift, gravity, friction, magnetism)</a:t>
            </a:r>
          </a:p>
        </p:txBody>
      </p:sp>
      <p:sp>
        <p:nvSpPr>
          <p:cNvPr id="7304" name="Text Box 136"/>
          <p:cNvSpPr txBox="1">
            <a:spLocks noChangeArrowheads="1"/>
          </p:cNvSpPr>
          <p:nvPr/>
        </p:nvSpPr>
        <p:spPr bwMode="auto">
          <a:xfrm>
            <a:off x="7870825" y="777875"/>
            <a:ext cx="1219200" cy="24447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First aid</a:t>
            </a:r>
          </a:p>
        </p:txBody>
      </p:sp>
      <p:sp>
        <p:nvSpPr>
          <p:cNvPr id="7305" name="Text Box 137"/>
          <p:cNvSpPr txBox="1">
            <a:spLocks noChangeArrowheads="1"/>
          </p:cNvSpPr>
          <p:nvPr/>
        </p:nvSpPr>
        <p:spPr bwMode="auto">
          <a:xfrm>
            <a:off x="7870825" y="1082675"/>
            <a:ext cx="1219200" cy="24447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Immune system</a:t>
            </a:r>
          </a:p>
        </p:txBody>
      </p:sp>
      <p:sp>
        <p:nvSpPr>
          <p:cNvPr id="7306" name="Text Box 138"/>
          <p:cNvSpPr txBox="1">
            <a:spLocks noChangeArrowheads="1"/>
          </p:cNvSpPr>
          <p:nvPr/>
        </p:nvSpPr>
        <p:spPr bwMode="auto">
          <a:xfrm>
            <a:off x="7870825" y="1387475"/>
            <a:ext cx="1219200" cy="39687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Tissues, organs, systems</a:t>
            </a:r>
          </a:p>
        </p:txBody>
      </p:sp>
      <p:sp>
        <p:nvSpPr>
          <p:cNvPr id="7307" name="Text Box 139"/>
          <p:cNvSpPr txBox="1">
            <a:spLocks noChangeArrowheads="1"/>
          </p:cNvSpPr>
          <p:nvPr/>
        </p:nvSpPr>
        <p:spPr bwMode="auto">
          <a:xfrm>
            <a:off x="7848600" y="2895600"/>
            <a:ext cx="1219200" cy="24447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Peer pressure</a:t>
            </a:r>
          </a:p>
        </p:txBody>
      </p:sp>
      <p:sp>
        <p:nvSpPr>
          <p:cNvPr id="7308" name="Text Box 140"/>
          <p:cNvSpPr txBox="1">
            <a:spLocks noChangeArrowheads="1"/>
          </p:cNvSpPr>
          <p:nvPr/>
        </p:nvSpPr>
        <p:spPr bwMode="auto">
          <a:xfrm>
            <a:off x="7870825" y="1812925"/>
            <a:ext cx="1219200" cy="39687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Reproductive system</a:t>
            </a:r>
          </a:p>
        </p:txBody>
      </p:sp>
      <p:sp>
        <p:nvSpPr>
          <p:cNvPr id="7309" name="Text Box 141"/>
          <p:cNvSpPr txBox="1">
            <a:spLocks noChangeArrowheads="1"/>
          </p:cNvSpPr>
          <p:nvPr/>
        </p:nvSpPr>
        <p:spPr bwMode="auto">
          <a:xfrm>
            <a:off x="7848600" y="2574925"/>
            <a:ext cx="1219200" cy="24447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Self-esteem</a:t>
            </a:r>
          </a:p>
        </p:txBody>
      </p:sp>
      <p:sp>
        <p:nvSpPr>
          <p:cNvPr id="7310" name="Text Box 142"/>
          <p:cNvSpPr txBox="1">
            <a:spLocks noChangeArrowheads="1"/>
          </p:cNvSpPr>
          <p:nvPr/>
        </p:nvSpPr>
        <p:spPr bwMode="auto">
          <a:xfrm>
            <a:off x="7870825" y="2270125"/>
            <a:ext cx="1219200" cy="24447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Puberty</a:t>
            </a:r>
          </a:p>
        </p:txBody>
      </p:sp>
      <p:sp>
        <p:nvSpPr>
          <p:cNvPr id="7311" name="Text Box 143"/>
          <p:cNvSpPr txBox="1">
            <a:spLocks noChangeArrowheads="1"/>
          </p:cNvSpPr>
          <p:nvPr/>
        </p:nvSpPr>
        <p:spPr bwMode="auto">
          <a:xfrm>
            <a:off x="1295400" y="2743200"/>
            <a:ext cx="1295400" cy="2444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Elements of poetry</a:t>
            </a:r>
          </a:p>
        </p:txBody>
      </p:sp>
      <p:sp>
        <p:nvSpPr>
          <p:cNvPr id="7312" name="Text Box 144"/>
          <p:cNvSpPr txBox="1">
            <a:spLocks noChangeArrowheads="1"/>
          </p:cNvSpPr>
          <p:nvPr/>
        </p:nvSpPr>
        <p:spPr bwMode="auto">
          <a:xfrm>
            <a:off x="1371600" y="3048000"/>
            <a:ext cx="1219200" cy="2444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Variety of genres</a:t>
            </a:r>
          </a:p>
        </p:txBody>
      </p:sp>
      <p:sp>
        <p:nvSpPr>
          <p:cNvPr id="7313" name="Text Box 145"/>
          <p:cNvSpPr txBox="1">
            <a:spLocks noChangeArrowheads="1"/>
          </p:cNvSpPr>
          <p:nvPr/>
        </p:nvSpPr>
        <p:spPr bwMode="auto">
          <a:xfrm>
            <a:off x="0" y="1524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/>
              <a:t>GRADE 5</a:t>
            </a:r>
          </a:p>
        </p:txBody>
      </p:sp>
      <p:sp>
        <p:nvSpPr>
          <p:cNvPr id="7314" name="Text Box 146"/>
          <p:cNvSpPr txBox="1">
            <a:spLocks noChangeArrowheads="1"/>
          </p:cNvSpPr>
          <p:nvPr/>
        </p:nvSpPr>
        <p:spPr bwMode="auto">
          <a:xfrm>
            <a:off x="2667000" y="2438400"/>
            <a:ext cx="1219200" cy="3968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Multi-paragraph essay</a:t>
            </a:r>
          </a:p>
        </p:txBody>
      </p:sp>
      <p:sp>
        <p:nvSpPr>
          <p:cNvPr id="7315" name="Text Box 147"/>
          <p:cNvSpPr txBox="1">
            <a:spLocks noChangeArrowheads="1"/>
          </p:cNvSpPr>
          <p:nvPr/>
        </p:nvSpPr>
        <p:spPr bwMode="auto">
          <a:xfrm>
            <a:off x="2667000" y="2895600"/>
            <a:ext cx="1219200" cy="244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Narrative</a:t>
            </a:r>
          </a:p>
        </p:txBody>
      </p:sp>
      <p:sp>
        <p:nvSpPr>
          <p:cNvPr id="7316" name="Text Box 148"/>
          <p:cNvSpPr txBox="1">
            <a:spLocks noChangeArrowheads="1"/>
          </p:cNvSpPr>
          <p:nvPr/>
        </p:nvSpPr>
        <p:spPr bwMode="auto">
          <a:xfrm>
            <a:off x="2667000" y="3505200"/>
            <a:ext cx="1219200" cy="244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Persuasive</a:t>
            </a:r>
          </a:p>
        </p:txBody>
      </p:sp>
      <p:sp>
        <p:nvSpPr>
          <p:cNvPr id="7317" name="Text Box 149"/>
          <p:cNvSpPr txBox="1">
            <a:spLocks noChangeArrowheads="1"/>
          </p:cNvSpPr>
          <p:nvPr/>
        </p:nvSpPr>
        <p:spPr bwMode="auto">
          <a:xfrm>
            <a:off x="2667000" y="3200400"/>
            <a:ext cx="1219200" cy="244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Expository</a:t>
            </a:r>
          </a:p>
        </p:txBody>
      </p:sp>
      <p:sp>
        <p:nvSpPr>
          <p:cNvPr id="7318" name="Text Box 150"/>
          <p:cNvSpPr txBox="1">
            <a:spLocks noChangeArrowheads="1"/>
          </p:cNvSpPr>
          <p:nvPr/>
        </p:nvSpPr>
        <p:spPr bwMode="auto">
          <a:xfrm>
            <a:off x="3962400" y="4511675"/>
            <a:ext cx="1219200" cy="3968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Elapsed time to 5 minutes</a:t>
            </a:r>
          </a:p>
        </p:txBody>
      </p:sp>
      <p:sp>
        <p:nvSpPr>
          <p:cNvPr id="7319" name="Text Box 151"/>
          <p:cNvSpPr txBox="1">
            <a:spLocks noChangeArrowheads="1"/>
          </p:cNvSpPr>
          <p:nvPr/>
        </p:nvSpPr>
        <p:spPr bwMode="auto">
          <a:xfrm>
            <a:off x="5257800" y="2270125"/>
            <a:ext cx="1219200" cy="2444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Ancient Rome</a:t>
            </a:r>
          </a:p>
        </p:txBody>
      </p:sp>
      <p:sp>
        <p:nvSpPr>
          <p:cNvPr id="7320" name="Text Box 152"/>
          <p:cNvSpPr txBox="1">
            <a:spLocks noChangeArrowheads="1"/>
          </p:cNvSpPr>
          <p:nvPr/>
        </p:nvSpPr>
        <p:spPr bwMode="auto">
          <a:xfrm>
            <a:off x="5257800" y="5699125"/>
            <a:ext cx="1219200" cy="2444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Ancient leaders</a:t>
            </a:r>
          </a:p>
        </p:txBody>
      </p:sp>
      <p:sp>
        <p:nvSpPr>
          <p:cNvPr id="7322" name="Text Box 154"/>
          <p:cNvSpPr txBox="1">
            <a:spLocks noChangeArrowheads="1"/>
          </p:cNvSpPr>
          <p:nvPr/>
        </p:nvSpPr>
        <p:spPr bwMode="auto">
          <a:xfrm>
            <a:off x="2667000" y="3810000"/>
            <a:ext cx="1219200" cy="244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Creative writing</a:t>
            </a:r>
          </a:p>
        </p:txBody>
      </p:sp>
      <p:sp>
        <p:nvSpPr>
          <p:cNvPr id="7323" name="Text Box 155"/>
          <p:cNvSpPr txBox="1">
            <a:spLocks noChangeArrowheads="1"/>
          </p:cNvSpPr>
          <p:nvPr/>
        </p:nvSpPr>
        <p:spPr bwMode="auto">
          <a:xfrm>
            <a:off x="2667000" y="4114800"/>
            <a:ext cx="1219200" cy="244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Reading response</a:t>
            </a:r>
          </a:p>
        </p:txBody>
      </p:sp>
      <p:sp>
        <p:nvSpPr>
          <p:cNvPr id="7324" name="Text Box 156"/>
          <p:cNvSpPr txBox="1">
            <a:spLocks noChangeArrowheads="1"/>
          </p:cNvSpPr>
          <p:nvPr/>
        </p:nvSpPr>
        <p:spPr bwMode="auto">
          <a:xfrm>
            <a:off x="2667000" y="4419600"/>
            <a:ext cx="1219200" cy="244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Personal writing</a:t>
            </a:r>
          </a:p>
        </p:txBody>
      </p:sp>
      <p:sp>
        <p:nvSpPr>
          <p:cNvPr id="7325" name="Text Box 157"/>
          <p:cNvSpPr txBox="1">
            <a:spLocks noChangeArrowheads="1"/>
          </p:cNvSpPr>
          <p:nvPr/>
        </p:nvSpPr>
        <p:spPr bwMode="auto">
          <a:xfrm>
            <a:off x="1371600" y="6613525"/>
            <a:ext cx="1219200" cy="244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Research</a:t>
            </a:r>
          </a:p>
        </p:txBody>
      </p:sp>
      <p:sp>
        <p:nvSpPr>
          <p:cNvPr id="7326" name="Text Box 158"/>
          <p:cNvSpPr txBox="1">
            <a:spLocks noChangeArrowheads="1"/>
          </p:cNvSpPr>
          <p:nvPr/>
        </p:nvSpPr>
        <p:spPr bwMode="auto">
          <a:xfrm>
            <a:off x="2667000" y="6613525"/>
            <a:ext cx="1219200" cy="244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Writing process</a:t>
            </a:r>
          </a:p>
        </p:txBody>
      </p:sp>
      <p:sp>
        <p:nvSpPr>
          <p:cNvPr id="7327" name="Text Box 159"/>
          <p:cNvSpPr txBox="1">
            <a:spLocks noChangeArrowheads="1"/>
          </p:cNvSpPr>
          <p:nvPr/>
        </p:nvSpPr>
        <p:spPr bwMode="auto">
          <a:xfrm>
            <a:off x="3962400" y="4968875"/>
            <a:ext cx="1219200" cy="2444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Coor. graphing</a:t>
            </a:r>
          </a:p>
        </p:txBody>
      </p:sp>
      <p:sp>
        <p:nvSpPr>
          <p:cNvPr id="7328" name="Text Box 160"/>
          <p:cNvSpPr txBox="1">
            <a:spLocks noChangeArrowheads="1"/>
          </p:cNvSpPr>
          <p:nvPr/>
        </p:nvSpPr>
        <p:spPr bwMode="auto">
          <a:xfrm>
            <a:off x="3962400" y="5257800"/>
            <a:ext cx="1219200" cy="2444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2-D, 3-D shapes</a:t>
            </a:r>
          </a:p>
        </p:txBody>
      </p:sp>
      <p:sp>
        <p:nvSpPr>
          <p:cNvPr id="7329" name="Text Box 161"/>
          <p:cNvSpPr txBox="1">
            <a:spLocks noChangeArrowheads="1"/>
          </p:cNvSpPr>
          <p:nvPr/>
        </p:nvSpPr>
        <p:spPr bwMode="auto">
          <a:xfrm>
            <a:off x="5257800" y="4479925"/>
            <a:ext cx="1219200" cy="2444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Landforms</a:t>
            </a:r>
          </a:p>
        </p:txBody>
      </p:sp>
      <p:sp>
        <p:nvSpPr>
          <p:cNvPr id="7334" name="Text Box 166"/>
          <p:cNvSpPr txBox="1">
            <a:spLocks noChangeArrowheads="1"/>
          </p:cNvSpPr>
          <p:nvPr/>
        </p:nvSpPr>
        <p:spPr bwMode="auto">
          <a:xfrm>
            <a:off x="2667000" y="4724400"/>
            <a:ext cx="1219200" cy="244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Leads</a:t>
            </a:r>
          </a:p>
        </p:txBody>
      </p:sp>
      <p:sp>
        <p:nvSpPr>
          <p:cNvPr id="7335" name="Text Box 167"/>
          <p:cNvSpPr txBox="1">
            <a:spLocks noChangeArrowheads="1"/>
          </p:cNvSpPr>
          <p:nvPr/>
        </p:nvSpPr>
        <p:spPr bwMode="auto">
          <a:xfrm>
            <a:off x="2667000" y="5334000"/>
            <a:ext cx="1219200" cy="2286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/>
              <a:t>Support, elaboration</a:t>
            </a:r>
            <a:endParaRPr lang="en-US" sz="1000"/>
          </a:p>
        </p:txBody>
      </p:sp>
      <p:sp>
        <p:nvSpPr>
          <p:cNvPr id="7336" name="Text Box 168"/>
          <p:cNvSpPr txBox="1">
            <a:spLocks noChangeArrowheads="1"/>
          </p:cNvSpPr>
          <p:nvPr/>
        </p:nvSpPr>
        <p:spPr bwMode="auto">
          <a:xfrm>
            <a:off x="2667000" y="5029200"/>
            <a:ext cx="1219200" cy="244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Descriptions</a:t>
            </a:r>
          </a:p>
        </p:txBody>
      </p:sp>
      <p:sp>
        <p:nvSpPr>
          <p:cNvPr id="7337" name="Text Box 169"/>
          <p:cNvSpPr txBox="1">
            <a:spLocks noChangeArrowheads="1"/>
          </p:cNvSpPr>
          <p:nvPr/>
        </p:nvSpPr>
        <p:spPr bwMode="auto">
          <a:xfrm>
            <a:off x="2667000" y="6156325"/>
            <a:ext cx="1219200" cy="244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Transitions</a:t>
            </a:r>
          </a:p>
        </p:txBody>
      </p:sp>
      <p:sp>
        <p:nvSpPr>
          <p:cNvPr id="7338" name="Text Box 170"/>
          <p:cNvSpPr txBox="1">
            <a:spLocks noChangeArrowheads="1"/>
          </p:cNvSpPr>
          <p:nvPr/>
        </p:nvSpPr>
        <p:spPr bwMode="auto">
          <a:xfrm>
            <a:off x="3962400" y="5562600"/>
            <a:ext cx="1219200" cy="2444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Lines</a:t>
            </a:r>
          </a:p>
        </p:txBody>
      </p:sp>
      <p:sp>
        <p:nvSpPr>
          <p:cNvPr id="7339" name="Text Box 171"/>
          <p:cNvSpPr txBox="1">
            <a:spLocks noChangeArrowheads="1"/>
          </p:cNvSpPr>
          <p:nvPr/>
        </p:nvSpPr>
        <p:spPr bwMode="auto">
          <a:xfrm>
            <a:off x="3962400" y="5791200"/>
            <a:ext cx="1219200" cy="2444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Rotational symm.</a:t>
            </a:r>
          </a:p>
        </p:txBody>
      </p:sp>
      <p:sp>
        <p:nvSpPr>
          <p:cNvPr id="7340" name="Text Box 172"/>
          <p:cNvSpPr txBox="1">
            <a:spLocks noChangeArrowheads="1"/>
          </p:cNvSpPr>
          <p:nvPr/>
        </p:nvSpPr>
        <p:spPr bwMode="auto">
          <a:xfrm>
            <a:off x="3962400" y="6308725"/>
            <a:ext cx="1219200" cy="2444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Graphs</a:t>
            </a:r>
          </a:p>
        </p:txBody>
      </p:sp>
      <p:sp>
        <p:nvSpPr>
          <p:cNvPr id="7341" name="Text Box 173"/>
          <p:cNvSpPr txBox="1">
            <a:spLocks noChangeArrowheads="1"/>
          </p:cNvSpPr>
          <p:nvPr/>
        </p:nvSpPr>
        <p:spPr bwMode="auto">
          <a:xfrm>
            <a:off x="3962400" y="6613525"/>
            <a:ext cx="1219200" cy="2444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Probability</a:t>
            </a:r>
          </a:p>
        </p:txBody>
      </p:sp>
      <p:sp>
        <p:nvSpPr>
          <p:cNvPr id="7342" name="Text Box 174"/>
          <p:cNvSpPr txBox="1">
            <a:spLocks noChangeArrowheads="1"/>
          </p:cNvSpPr>
          <p:nvPr/>
        </p:nvSpPr>
        <p:spPr bwMode="auto">
          <a:xfrm>
            <a:off x="3962400" y="2514600"/>
            <a:ext cx="1219200" cy="2444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Area, perimeter</a:t>
            </a:r>
          </a:p>
        </p:txBody>
      </p:sp>
      <p:sp>
        <p:nvSpPr>
          <p:cNvPr id="7343" name="Text Box 175"/>
          <p:cNvSpPr txBox="1">
            <a:spLocks noChangeArrowheads="1"/>
          </p:cNvSpPr>
          <p:nvPr/>
        </p:nvSpPr>
        <p:spPr bwMode="auto">
          <a:xfrm>
            <a:off x="5257800" y="4784725"/>
            <a:ext cx="1219200" cy="2444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Bodies of water</a:t>
            </a:r>
          </a:p>
        </p:txBody>
      </p:sp>
      <p:sp>
        <p:nvSpPr>
          <p:cNvPr id="7346" name="Text Box 178"/>
          <p:cNvSpPr txBox="1">
            <a:spLocks noChangeArrowheads="1"/>
          </p:cNvSpPr>
          <p:nvPr/>
        </p:nvSpPr>
        <p:spPr bwMode="auto">
          <a:xfrm>
            <a:off x="7848600" y="3505200"/>
            <a:ext cx="1219200" cy="24447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Safety</a:t>
            </a:r>
          </a:p>
        </p:txBody>
      </p:sp>
      <p:sp>
        <p:nvSpPr>
          <p:cNvPr id="7347" name="Text Box 179"/>
          <p:cNvSpPr txBox="1">
            <a:spLocks noChangeArrowheads="1"/>
          </p:cNvSpPr>
          <p:nvPr/>
        </p:nvSpPr>
        <p:spPr bwMode="auto">
          <a:xfrm>
            <a:off x="7848600" y="3200400"/>
            <a:ext cx="1219200" cy="24447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Healthy choices</a:t>
            </a:r>
          </a:p>
        </p:txBody>
      </p:sp>
      <p:sp>
        <p:nvSpPr>
          <p:cNvPr id="7348" name="Text Box 180"/>
          <p:cNvSpPr txBox="1">
            <a:spLocks noChangeArrowheads="1"/>
          </p:cNvSpPr>
          <p:nvPr/>
        </p:nvSpPr>
        <p:spPr bwMode="auto">
          <a:xfrm>
            <a:off x="2667000" y="6384925"/>
            <a:ext cx="1219200" cy="244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Point of view</a:t>
            </a:r>
          </a:p>
        </p:txBody>
      </p:sp>
      <p:sp>
        <p:nvSpPr>
          <p:cNvPr id="7349" name="Text Box 181"/>
          <p:cNvSpPr txBox="1">
            <a:spLocks noChangeArrowheads="1"/>
          </p:cNvSpPr>
          <p:nvPr/>
        </p:nvSpPr>
        <p:spPr bwMode="auto">
          <a:xfrm>
            <a:off x="2667000" y="5927725"/>
            <a:ext cx="1219200" cy="244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Precise language</a:t>
            </a:r>
          </a:p>
        </p:txBody>
      </p:sp>
      <p:sp>
        <p:nvSpPr>
          <p:cNvPr id="7352" name="Text Box 184"/>
          <p:cNvSpPr txBox="1">
            <a:spLocks noChangeArrowheads="1"/>
          </p:cNvSpPr>
          <p:nvPr/>
        </p:nvSpPr>
        <p:spPr bwMode="auto">
          <a:xfrm>
            <a:off x="1371600" y="2422525"/>
            <a:ext cx="1219200" cy="2444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Myths</a:t>
            </a:r>
          </a:p>
        </p:txBody>
      </p:sp>
      <p:sp>
        <p:nvSpPr>
          <p:cNvPr id="7353" name="Text Box 185"/>
          <p:cNvSpPr txBox="1">
            <a:spLocks noChangeArrowheads="1"/>
          </p:cNvSpPr>
          <p:nvPr/>
        </p:nvSpPr>
        <p:spPr bwMode="auto">
          <a:xfrm>
            <a:off x="2667000" y="5638800"/>
            <a:ext cx="1219200" cy="244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Dialogue</a:t>
            </a:r>
          </a:p>
        </p:txBody>
      </p:sp>
      <p:sp>
        <p:nvSpPr>
          <p:cNvPr id="7354" name="Text Box 186"/>
          <p:cNvSpPr txBox="1">
            <a:spLocks noChangeArrowheads="1"/>
          </p:cNvSpPr>
          <p:nvPr/>
        </p:nvSpPr>
        <p:spPr bwMode="auto">
          <a:xfrm>
            <a:off x="3962400" y="6019800"/>
            <a:ext cx="1219200" cy="2444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Data sets</a:t>
            </a:r>
          </a:p>
        </p:txBody>
      </p:sp>
      <p:sp>
        <p:nvSpPr>
          <p:cNvPr id="7355" name="Text Box 187"/>
          <p:cNvSpPr txBox="1">
            <a:spLocks noChangeArrowheads="1"/>
          </p:cNvSpPr>
          <p:nvPr/>
        </p:nvSpPr>
        <p:spPr bwMode="auto">
          <a:xfrm>
            <a:off x="6565900" y="3962400"/>
            <a:ext cx="1219200" cy="2444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Scientific method</a:t>
            </a:r>
          </a:p>
        </p:txBody>
      </p:sp>
      <p:sp>
        <p:nvSpPr>
          <p:cNvPr id="7356" name="Text Box 188"/>
          <p:cNvSpPr txBox="1">
            <a:spLocks noChangeArrowheads="1"/>
          </p:cNvSpPr>
          <p:nvPr/>
        </p:nvSpPr>
        <p:spPr bwMode="auto">
          <a:xfrm>
            <a:off x="6565900" y="4251325"/>
            <a:ext cx="1219200" cy="2444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Scientific inquiry</a:t>
            </a:r>
          </a:p>
        </p:txBody>
      </p:sp>
      <p:sp>
        <p:nvSpPr>
          <p:cNvPr id="7357" name="Text Box 189"/>
          <p:cNvSpPr txBox="1">
            <a:spLocks noChangeArrowheads="1"/>
          </p:cNvSpPr>
          <p:nvPr/>
        </p:nvSpPr>
        <p:spPr bwMode="auto">
          <a:xfrm>
            <a:off x="6564313" y="4556125"/>
            <a:ext cx="1219200" cy="2444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Science tools</a:t>
            </a:r>
          </a:p>
        </p:txBody>
      </p:sp>
      <p:sp>
        <p:nvSpPr>
          <p:cNvPr id="7358" name="Text Box 190"/>
          <p:cNvSpPr txBox="1">
            <a:spLocks noChangeArrowheads="1"/>
          </p:cNvSpPr>
          <p:nvPr/>
        </p:nvSpPr>
        <p:spPr bwMode="auto">
          <a:xfrm>
            <a:off x="6553200" y="4845050"/>
            <a:ext cx="1219200" cy="2444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Science safety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597" y="55432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Curriculum Maps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12642" name="Object 2"/>
          <p:cNvGraphicFramePr>
            <a:graphicFrameLocks noChangeAspect="1"/>
          </p:cNvGraphicFramePr>
          <p:nvPr/>
        </p:nvGraphicFramePr>
        <p:xfrm>
          <a:off x="207609" y="244220"/>
          <a:ext cx="8674587" cy="6554588"/>
        </p:xfrm>
        <a:graphic>
          <a:graphicData uri="http://schemas.openxmlformats.org/presentationml/2006/ole">
            <p:oleObj spid="_x0000_s59394" name="Document" r:id="rId3" imgW="9715500" imgH="7340600" progId="Word.Document.12">
              <p:link updateAutomatic="1"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Curriculum Maps</a:t>
            </a:r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115714" name="Object 2"/>
          <p:cNvGraphicFramePr>
            <a:graphicFrameLocks noChangeAspect="1"/>
          </p:cNvGraphicFramePr>
          <p:nvPr/>
        </p:nvGraphicFramePr>
        <p:xfrm>
          <a:off x="-16020" y="634971"/>
          <a:ext cx="9101779" cy="5543791"/>
        </p:xfrm>
        <a:graphic>
          <a:graphicData uri="http://schemas.openxmlformats.org/presentationml/2006/ole">
            <p:oleObj spid="_x0000_s60418" name="Document" r:id="rId3" imgW="9258300" imgH="5638800" progId="Word.Document.12">
              <p:link updateAutomatic="1"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Curriculum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would curriculum maps help to build big Juicy lessons?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Certification Test: </a:t>
            </a:r>
            <a:br>
              <a:rPr lang="en-US" dirty="0" smtClean="0"/>
            </a:br>
            <a:r>
              <a:rPr lang="en-US" dirty="0" smtClean="0"/>
              <a:t>175 Library Information Specialist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 Subareas</a:t>
            </a:r>
          </a:p>
          <a:p>
            <a:pPr lvl="1"/>
            <a:r>
              <a:rPr lang="en-US" dirty="0" smtClean="0"/>
              <a:t>Information Access and Delivery (21-30 test items)</a:t>
            </a:r>
          </a:p>
          <a:p>
            <a:pPr lvl="1"/>
            <a:r>
              <a:rPr lang="en-US" dirty="0" smtClean="0"/>
              <a:t>Teaching and Learning (21-30 test items)</a:t>
            </a:r>
          </a:p>
          <a:p>
            <a:pPr lvl="1"/>
            <a:r>
              <a:rPr lang="en-US" dirty="0" smtClean="0"/>
              <a:t>Communication (11-20 test items)</a:t>
            </a:r>
          </a:p>
          <a:p>
            <a:pPr lvl="1"/>
            <a:r>
              <a:rPr lang="en-US" dirty="0" smtClean="0"/>
              <a:t>Program Administration (21-30 test items)</a:t>
            </a:r>
          </a:p>
          <a:p>
            <a:r>
              <a:rPr lang="en-US" dirty="0" smtClean="0"/>
              <a:t>100-300 points for each subarea</a:t>
            </a:r>
          </a:p>
          <a:p>
            <a:r>
              <a:rPr lang="en-US" dirty="0" smtClean="0"/>
              <a:t> You must achieve a scaled score of 240 to pass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00013"/>
            <a:ext cx="8229600" cy="420687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Question of the week</a:t>
            </a:r>
            <a:endParaRPr lang="en-US" sz="2000" dirty="0">
              <a:solidFill>
                <a:schemeClr val="bg1"/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355600" y="114299"/>
          <a:ext cx="8509000" cy="6632943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34332"/>
                <a:gridCol w="7274668"/>
              </a:tblGrid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Becky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Sarah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Amy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Doug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Ashlie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Kelly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Shannon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Nate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Mike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H.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Michelle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Jen W.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Shelly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Betsy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Kristin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Dawn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50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Jennifer S.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Kristi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Mike S.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625025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Certification Test Dates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57" y="1752848"/>
            <a:ext cx="8401103" cy="3981202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</a:t>
            </a:r>
            <a:r>
              <a:rPr lang="en-US" dirty="0" smtClean="0"/>
              <a:t>Questions B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3689" y="1365146"/>
            <a:ext cx="5408059" cy="5492854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</a:t>
            </a:r>
            <a:r>
              <a:rPr lang="en-US" dirty="0" smtClean="0"/>
              <a:t>Questions 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243" y="1130817"/>
            <a:ext cx="5788656" cy="5727184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</a:t>
            </a:r>
            <a:r>
              <a:rPr lang="en-US" dirty="0" smtClean="0"/>
              <a:t>Questions B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9676" y="1257732"/>
            <a:ext cx="4624729" cy="5448938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722" y="793715"/>
            <a:ext cx="6341212" cy="58516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</a:t>
            </a:r>
            <a:r>
              <a:rPr lang="en-US" dirty="0" smtClean="0"/>
              <a:t>Questions D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0628" y="921402"/>
            <a:ext cx="6313861" cy="55492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</a:t>
            </a:r>
            <a:r>
              <a:rPr lang="en-US" dirty="0" smtClean="0"/>
              <a:t>Questions C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Certification Test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Guide</a:t>
            </a:r>
          </a:p>
          <a:p>
            <a:pPr lvl="1"/>
            <a:r>
              <a:rPr lang="en-US" dirty="0" smtClean="0">
                <a:hlinkClick r:id="rId2"/>
              </a:rPr>
              <a:t>http://www.icts.nesinc.com/PDFs/IL_field175_SG.pdf</a:t>
            </a:r>
            <a:r>
              <a:rPr lang="en-US" dirty="0" smtClean="0"/>
              <a:t> </a:t>
            </a:r>
          </a:p>
          <a:p>
            <a:r>
              <a:rPr lang="en-US" dirty="0" smtClean="0"/>
              <a:t>Website to register</a:t>
            </a:r>
          </a:p>
          <a:p>
            <a:pPr lvl="1"/>
            <a:r>
              <a:rPr lang="en-US" dirty="0" smtClean="0">
                <a:hlinkClick r:id="rId3"/>
              </a:rPr>
              <a:t>http://www.icts.nesinc.com/</a:t>
            </a:r>
            <a:endParaRPr lang="en-US" dirty="0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TRAILS Preview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7906" y="2869584"/>
            <a:ext cx="7297645" cy="37970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i="1" dirty="0" smtClean="0"/>
              <a:t>	TRAILS is a knowledge assessment with multiple-choice questions targeting a variety of information literacy skills based on 3</a:t>
            </a:r>
            <a:r>
              <a:rPr lang="en-US" b="1" i="1" baseline="30000" dirty="0" smtClean="0"/>
              <a:t>rd</a:t>
            </a:r>
            <a:r>
              <a:rPr lang="en-US" b="1" i="1" dirty="0" smtClean="0"/>
              <a:t>, 6</a:t>
            </a:r>
            <a:r>
              <a:rPr lang="en-US" b="1" i="1" baseline="30000" dirty="0" smtClean="0"/>
              <a:t>th</a:t>
            </a:r>
            <a:r>
              <a:rPr lang="en-US" b="1" i="1" dirty="0" smtClean="0"/>
              <a:t>, 9</a:t>
            </a:r>
            <a:r>
              <a:rPr lang="en-US" b="1" i="1" baseline="30000" dirty="0" smtClean="0"/>
              <a:t>th</a:t>
            </a:r>
            <a:r>
              <a:rPr lang="en-US" b="1" i="1" dirty="0" smtClean="0"/>
              <a:t>, and 12</a:t>
            </a:r>
            <a:r>
              <a:rPr lang="en-US" b="1" i="1" baseline="30000" dirty="0" smtClean="0"/>
              <a:t>th</a:t>
            </a:r>
            <a:r>
              <a:rPr lang="en-US" b="1" i="1" dirty="0" smtClean="0"/>
              <a:t> grade standards. The assessment items are based on </a:t>
            </a:r>
          </a:p>
          <a:p>
            <a:pPr>
              <a:buNone/>
            </a:pPr>
            <a:endParaRPr lang="en-US" b="1" i="1" dirty="0" smtClean="0"/>
          </a:p>
          <a:p>
            <a:r>
              <a:rPr lang="en-US" b="1" i="1" dirty="0" smtClean="0"/>
              <a:t>Ohio Academic Content Standards</a:t>
            </a:r>
          </a:p>
          <a:p>
            <a:r>
              <a:rPr lang="en-US" b="1" i="1" dirty="0" smtClean="0"/>
              <a:t>American Association of School Librarians’ Information Power</a:t>
            </a:r>
          </a:p>
          <a:p>
            <a:r>
              <a:rPr lang="en-US" b="1" i="1" dirty="0" smtClean="0"/>
              <a:t>Standards for the 21</a:t>
            </a:r>
            <a:r>
              <a:rPr lang="en-US" b="1" i="1" baseline="30000" dirty="0" smtClean="0"/>
              <a:t>st</a:t>
            </a:r>
            <a:r>
              <a:rPr lang="en-US" b="1" i="1" dirty="0" smtClean="0"/>
              <a:t> Century Learner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147834"/>
            <a:ext cx="8458200" cy="175260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TRAILS Preview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7906" y="2869584"/>
            <a:ext cx="7297645" cy="37970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i="1" dirty="0" smtClean="0"/>
              <a:t>	</a:t>
            </a:r>
            <a:r>
              <a:rPr lang="en-US" b="1" i="1" dirty="0" smtClean="0">
                <a:hlinkClick r:id="rId2"/>
              </a:rPr>
              <a:t>http://www.trails-9.org/index.php?page=home</a:t>
            </a:r>
            <a:endParaRPr lang="en-US" b="1" i="1" dirty="0" smtClean="0"/>
          </a:p>
          <a:p>
            <a:pPr>
              <a:buNone/>
            </a:pPr>
            <a:endParaRPr lang="en-US" b="1" i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147834"/>
            <a:ext cx="8458200" cy="1752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201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Housekeeping</a:t>
            </a:r>
          </a:p>
          <a:p>
            <a:r>
              <a:rPr lang="en-US" dirty="0" smtClean="0"/>
              <a:t>Doug Johnson Article</a:t>
            </a:r>
          </a:p>
          <a:p>
            <a:r>
              <a:rPr lang="en-US" dirty="0" smtClean="0"/>
              <a:t>Developing a Curriculum</a:t>
            </a:r>
          </a:p>
          <a:p>
            <a:r>
              <a:rPr lang="en-US" dirty="0" smtClean="0"/>
              <a:t>Sample Lessons</a:t>
            </a:r>
          </a:p>
          <a:p>
            <a:r>
              <a:rPr lang="en-US" dirty="0" smtClean="0"/>
              <a:t>Curriculum Mapping</a:t>
            </a:r>
          </a:p>
          <a:p>
            <a:r>
              <a:rPr lang="en-US" dirty="0" smtClean="0"/>
              <a:t>Certification Test</a:t>
            </a:r>
          </a:p>
          <a:p>
            <a:r>
              <a:rPr lang="en-US" dirty="0" smtClean="0"/>
              <a:t>TRAILS Preview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75002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Housekeeping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7818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Information Literacy Summit</a:t>
            </a:r>
          </a:p>
          <a:p>
            <a:r>
              <a:rPr lang="en-US" dirty="0" smtClean="0"/>
              <a:t>Summer Classes</a:t>
            </a:r>
          </a:p>
          <a:p>
            <a:r>
              <a:rPr lang="en-US" dirty="0" smtClean="0"/>
              <a:t>Resources</a:t>
            </a:r>
          </a:p>
          <a:p>
            <a:r>
              <a:rPr lang="en-US" dirty="0" err="1" smtClean="0"/>
              <a:t>Ashlie’s</a:t>
            </a:r>
            <a:r>
              <a:rPr lang="en-US" dirty="0" smtClean="0"/>
              <a:t> experience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08070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Literacy Summit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832" y="1856070"/>
            <a:ext cx="7643968" cy="400497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36340" y="5861049"/>
            <a:ext cx="4506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http://www.morainevalley.edu/infolitsummit/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Summer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8868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Synchronous using Blackboard Collaborate</a:t>
            </a:r>
          </a:p>
          <a:p>
            <a:r>
              <a:rPr lang="en-US" dirty="0" smtClean="0"/>
              <a:t>Classes will begin Monday, June 11th and complete by Friday, July 20</a:t>
            </a:r>
            <a:r>
              <a:rPr lang="en-US" baseline="30000" dirty="0" smtClean="0"/>
              <a:t>th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Summer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8868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C&amp;I 489.16  Technology for the School Library (</a:t>
            </a:r>
            <a:r>
              <a:rPr lang="en-US" dirty="0" err="1" smtClean="0"/>
              <a:t>Oberts</a:t>
            </a:r>
            <a:r>
              <a:rPr lang="en-US" dirty="0" smtClean="0"/>
              <a:t>) Monday/Wednesday 12:00 to 3:35pm</a:t>
            </a:r>
          </a:p>
          <a:p>
            <a:r>
              <a:rPr lang="en-US" dirty="0" smtClean="0"/>
              <a:t>C&amp;I 449 Materials Selection for the Elementary School Library (Bohne) Monday/Wednesday   4:00 to 7:35pm</a:t>
            </a:r>
          </a:p>
          <a:p>
            <a:r>
              <a:rPr lang="en-US" dirty="0" smtClean="0"/>
              <a:t>C&amp;I 440 Management of School Library Media Program (Hill) Tuesday/Thursday 12:30 to 4:05pm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Summer Classes</a:t>
            </a:r>
            <a:br>
              <a:rPr lang="en-US" dirty="0" smtClean="0"/>
            </a:br>
            <a:r>
              <a:rPr lang="en-US" dirty="0" smtClean="0"/>
              <a:t>General C&amp;I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8868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Asynchronous courses</a:t>
            </a:r>
          </a:p>
          <a:p>
            <a:r>
              <a:rPr lang="en-US" dirty="0" smtClean="0"/>
              <a:t>Will be elective under new program guidelines, if approved</a:t>
            </a:r>
          </a:p>
          <a:p>
            <a:r>
              <a:rPr lang="en-US" dirty="0" smtClean="0"/>
              <a:t>C&amp;I 401 Instructional Media and Technology</a:t>
            </a:r>
          </a:p>
          <a:p>
            <a:r>
              <a:rPr lang="en-US" dirty="0" smtClean="0"/>
              <a:t>C&amp;I 438 Distance Learning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13458</TotalTime>
  <Words>1562</Words>
  <Application>Microsoft Macintosh PowerPoint</Application>
  <PresentationFormat>On-screen Show (4:3)</PresentationFormat>
  <Paragraphs>339</Paragraphs>
  <Slides>38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3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Office Theme</vt:lpstr>
      <vt:lpstr>Macintosh HD:Users:bohne:Downloads:Fakebook Adlia Stevenson.docx!OLE_LINK1</vt:lpstr>
      <vt:lpstr>???</vt:lpstr>
      <vt:lpstr>???</vt:lpstr>
      <vt:lpstr>Information Literacy Instruction for School Libraries</vt:lpstr>
      <vt:lpstr>Hello Everyone!</vt:lpstr>
      <vt:lpstr>Question of the week</vt:lpstr>
      <vt:lpstr>Agenda</vt:lpstr>
      <vt:lpstr>Housekeeping</vt:lpstr>
      <vt:lpstr>Information Literacy Summit</vt:lpstr>
      <vt:lpstr>Summer Classes</vt:lpstr>
      <vt:lpstr>Summer Classes</vt:lpstr>
      <vt:lpstr>Summer Classes General C&amp;I</vt:lpstr>
      <vt:lpstr>Information Literacy Lesson</vt:lpstr>
      <vt:lpstr>Information Literacy Lesson</vt:lpstr>
      <vt:lpstr>Information Literacy Lesson</vt:lpstr>
      <vt:lpstr>A Curriculum Built Not to Last</vt:lpstr>
      <vt:lpstr>ICT &amp; Big6</vt:lpstr>
      <vt:lpstr>ICT &amp; Big6</vt:lpstr>
      <vt:lpstr>Let’s Look at some Lessons</vt:lpstr>
      <vt:lpstr>Penguin Facts</vt:lpstr>
      <vt:lpstr>Penguin Graphing</vt:lpstr>
      <vt:lpstr>Triangles</vt:lpstr>
      <vt:lpstr>Adlai Fakebook</vt:lpstr>
      <vt:lpstr>Lesson Plans</vt:lpstr>
      <vt:lpstr>Lesson Plans</vt:lpstr>
      <vt:lpstr>Curriculum Mapping</vt:lpstr>
      <vt:lpstr>Slide 24</vt:lpstr>
      <vt:lpstr>Slide 25</vt:lpstr>
      <vt:lpstr>Curriculum Maps</vt:lpstr>
      <vt:lpstr>Curriculum Maps</vt:lpstr>
      <vt:lpstr>Curriculum Maps</vt:lpstr>
      <vt:lpstr>Certification Test:  175 Library Information Specialist</vt:lpstr>
      <vt:lpstr>Certification Test Dates</vt:lpstr>
      <vt:lpstr>Sample Questions B</vt:lpstr>
      <vt:lpstr>Sample Questions D</vt:lpstr>
      <vt:lpstr>Sample Questions B</vt:lpstr>
      <vt:lpstr>Sample Questions D</vt:lpstr>
      <vt:lpstr>Sample Questions C</vt:lpstr>
      <vt:lpstr>Certification Test Cont.</vt:lpstr>
      <vt:lpstr>TRAILS Preview</vt:lpstr>
      <vt:lpstr>TRAILS Preview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 Instruction for School Libraries</dc:title>
  <dc:creator>Chris Bohne</dc:creator>
  <cp:lastModifiedBy>Chris Bohne</cp:lastModifiedBy>
  <cp:revision>41</cp:revision>
  <dcterms:created xsi:type="dcterms:W3CDTF">2012-02-27T23:24:28Z</dcterms:created>
  <dcterms:modified xsi:type="dcterms:W3CDTF">2012-02-28T02:12:01Z</dcterms:modified>
</cp:coreProperties>
</file>